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5"/>
  </p:notesMasterIdLst>
  <p:sldIdLst>
    <p:sldId id="312" r:id="rId2"/>
    <p:sldId id="320" r:id="rId3"/>
    <p:sldId id="257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314" r:id="rId21"/>
    <p:sldId id="315" r:id="rId22"/>
    <p:sldId id="277" r:id="rId23"/>
    <p:sldId id="316" r:id="rId24"/>
    <p:sldId id="327" r:id="rId25"/>
    <p:sldId id="278" r:id="rId26"/>
    <p:sldId id="317" r:id="rId27"/>
    <p:sldId id="280" r:id="rId28"/>
    <p:sldId id="318" r:id="rId29"/>
    <p:sldId id="282" r:id="rId30"/>
    <p:sldId id="319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4" r:id="rId42"/>
    <p:sldId id="295" r:id="rId43"/>
    <p:sldId id="293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31" r:id="rId59"/>
    <p:sldId id="332" r:id="rId60"/>
    <p:sldId id="333" r:id="rId61"/>
    <p:sldId id="334" r:id="rId62"/>
    <p:sldId id="336" r:id="rId63"/>
    <p:sldId id="335" r:id="rId6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339966"/>
    <a:srgbClr val="0099CC"/>
    <a:srgbClr val="0066FF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>
      <p:cViewPr varScale="1">
        <p:scale>
          <a:sx n="84" d="100"/>
          <a:sy n="84" d="100"/>
        </p:scale>
        <p:origin x="1152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29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DB097F1B-80EA-47CD-95DB-E8DEA40B33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218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39648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99983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296650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129622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2401762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8369428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2763228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0009155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044527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1776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870578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165542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2825292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4731033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2715918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801468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6782777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954510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8844662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1248622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7811510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681930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9378295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6792072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0024979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931251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553507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8490841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501066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6283250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2713046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78655286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00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016537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5142573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5998354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57218867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5286810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41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27393844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51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62619361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6342716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6753142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376144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79641166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0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592025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77594055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13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9915588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4693164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76806449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5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55039043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83992260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7088753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8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6671732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59898292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2555247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507588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3788888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56335443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57754597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2359718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19969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7137338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737678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365746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solidFill>
            <a:srgbClr val="0066FF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57200" y="6248400"/>
            <a:ext cx="5562600" cy="476250"/>
          </a:xfr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400" kern="1200">
                <a:solidFill>
                  <a:srgbClr val="0000CC"/>
                </a:solidFill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0000CC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2-</a:t>
            </a:r>
            <a:fld id="{6BE17345-96E1-407F-9A47-56B80B8A22C9}" type="slidenum">
              <a:rPr lang="en-US" smtClean="0"/>
              <a:pPr>
                <a:defRPr/>
              </a:pPr>
              <a:t>‹#›</a:t>
            </a:fld>
            <a:endParaRPr lang="en-US" dirty="0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2-</a:t>
            </a:r>
            <a:fld id="{6C078578-6D94-43E5-9036-B2FC0EAB4458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2-</a:t>
            </a:r>
            <a:fld id="{81AB665A-9B59-4E5C-9748-B56014D043F0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00CC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00CC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0000CC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‹#›</a:t>
            </a:fld>
            <a:endParaRPr lang="en-US" dirty="0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2-</a:t>
            </a:r>
            <a:fld id="{40C23F29-DE6F-4888-8436-6D8A905EA04B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2-</a:t>
            </a:r>
            <a:fld id="{A9790A89-4482-440C-A3E6-10AD3F68F402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2-</a:t>
            </a:r>
            <a:fld id="{498C1572-4F15-451C-AB8F-5D4473E13F49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00CC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00CC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0000CC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2-</a:t>
            </a:r>
            <a:fld id="{1A1EF412-E777-403A-B620-CF6FB56B7FFC}" type="slidenum">
              <a:rPr lang="en-US" smtClean="0"/>
              <a:pPr>
                <a:defRPr/>
              </a:pPr>
              <a:t>‹#›</a:t>
            </a:fld>
            <a:endParaRPr lang="en-US" dirty="0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2-</a:t>
            </a:r>
            <a:fld id="{A3FD07AF-6DBE-41F5-ADDC-2DE87B379DDC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2-</a:t>
            </a:r>
            <a:fld id="{DC6FBAE3-7269-456F-9747-4A9425738172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2-</a:t>
            </a:r>
            <a:fld id="{751C9C85-D794-470B-A469-62F524B5DB3B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solidFill>
            <a:srgbClr val="0099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248400"/>
            <a:ext cx="5486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400" kern="1200">
                <a:solidFill>
                  <a:srgbClr val="0099CC"/>
                </a:solidFill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000" y="6245225"/>
            <a:ext cx="1066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rtl="0" fontAlgn="base">
              <a:spcBef>
                <a:spcPct val="0"/>
              </a:spcBef>
              <a:spcAft>
                <a:spcPct val="0"/>
              </a:spcAft>
              <a:defRPr sz="1400">
                <a:solidFill>
                  <a:srgbClr val="00B0F0"/>
                </a:solidFill>
              </a:defRPr>
            </a:lvl1pPr>
          </a:lstStyle>
          <a:p>
            <a:pPr>
              <a:defRPr/>
            </a:pPr>
            <a:r>
              <a:rPr lang="en-US"/>
              <a:t>2-</a:t>
            </a:r>
            <a:fld id="{0C248418-B8E9-490B-ADCF-407513C9FED8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en-US"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0"/>
            <a:ext cx="9144000" cy="2362200"/>
          </a:xfrm>
          <a:solidFill>
            <a:srgbClr val="0000CC"/>
          </a:solidFill>
        </p:spPr>
        <p:txBody>
          <a:bodyPr/>
          <a:lstStyle/>
          <a:p>
            <a:pPr eaLnBrk="1" hangingPunct="1">
              <a:spcBef>
                <a:spcPct val="20000"/>
              </a:spcBef>
              <a:defRPr/>
            </a:pPr>
            <a:r>
              <a:rPr sz="4000" dirty="0"/>
              <a:t/>
            </a:r>
            <a:br>
              <a:rPr sz="4000" dirty="0"/>
            </a:br>
            <a:r>
              <a:rPr sz="4000" dirty="0">
                <a:latin typeface="Calibri" pitchFamily="34" charset="0"/>
                <a:cs typeface="Calibri" pitchFamily="34" charset="0"/>
              </a:rPr>
              <a:t>David M. </a:t>
            </a:r>
            <a:r>
              <a:rPr sz="4000" dirty="0" err="1">
                <a:latin typeface="Calibri" pitchFamily="34" charset="0"/>
                <a:cs typeface="Calibri" pitchFamily="34" charset="0"/>
              </a:rPr>
              <a:t>Kroenke</a:t>
            </a:r>
            <a:r>
              <a:rPr sz="4000" dirty="0">
                <a:latin typeface="Calibri" pitchFamily="34" charset="0"/>
                <a:cs typeface="Calibri" pitchFamily="34" charset="0"/>
              </a:rPr>
              <a:t> and David J. Auer</a:t>
            </a:r>
            <a:r>
              <a:rPr sz="4000" dirty="0"/>
              <a:t/>
            </a:r>
            <a:br>
              <a:rPr sz="4000" dirty="0"/>
            </a:br>
            <a:r>
              <a:rPr sz="4000" dirty="0">
                <a:latin typeface="Calibri" pitchFamily="34" charset="0"/>
                <a:cs typeface="Calibri" pitchFamily="34" charset="0"/>
              </a:rPr>
              <a:t>Database Processing:</a:t>
            </a:r>
            <a:r>
              <a:rPr sz="6600" b="1" dirty="0"/>
              <a:t/>
            </a:r>
            <a:br>
              <a:rPr sz="6600" b="1" dirty="0"/>
            </a:br>
            <a:r>
              <a:rPr sz="3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  <a:cs typeface="Calibri" pitchFamily="34" charset="0"/>
              </a:rPr>
              <a:t>Fundamentals, Design, and Implementation</a:t>
            </a:r>
            <a:r>
              <a:rPr sz="3200" dirty="0">
                <a:solidFill>
                  <a:schemeClr val="accent3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sz="3200" dirty="0">
                <a:solidFill>
                  <a:schemeClr val="accent3"/>
                </a:solidFill>
                <a:latin typeface="Calibri" pitchFamily="34" charset="0"/>
                <a:cs typeface="Calibri" pitchFamily="34" charset="0"/>
              </a:rPr>
            </a:br>
            <a:endParaRPr sz="3200" dirty="0">
              <a:solidFill>
                <a:schemeClr val="accent3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316" name="Rectangle 5"/>
          <p:cNvSpPr>
            <a:spLocks noChangeArrowheads="1"/>
          </p:cNvSpPr>
          <p:nvPr/>
        </p:nvSpPr>
        <p:spPr bwMode="auto">
          <a:xfrm>
            <a:off x="3429000" y="2438400"/>
            <a:ext cx="57150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</a:pPr>
            <a:endParaRPr lang="en-US" sz="1000" b="1" dirty="0">
              <a:solidFill>
                <a:srgbClr val="3399FF"/>
              </a:solidFill>
            </a:endParaRPr>
          </a:p>
          <a:p>
            <a:pPr algn="ctr">
              <a:spcBef>
                <a:spcPct val="20000"/>
              </a:spcBef>
            </a:pPr>
            <a:r>
              <a:rPr lang="en-US" sz="4000" b="1" smtClean="0">
                <a:solidFill>
                  <a:srgbClr val="0000CC"/>
                </a:solidFill>
                <a:latin typeface="Calibri" pitchFamily="34" charset="0"/>
              </a:rPr>
              <a:t>Giới </a:t>
            </a:r>
            <a:r>
              <a:rPr lang="en-US" sz="4000" b="1" dirty="0" err="1" smtClean="0">
                <a:solidFill>
                  <a:srgbClr val="0000CC"/>
                </a:solidFill>
                <a:latin typeface="Calibri" pitchFamily="34" charset="0"/>
              </a:rPr>
              <a:t>thiệu</a:t>
            </a:r>
            <a:r>
              <a:rPr lang="en-US" sz="4000" b="1" dirty="0" smtClean="0">
                <a:solidFill>
                  <a:srgbClr val="0000CC"/>
                </a:solidFill>
                <a:latin typeface="Calibri" pitchFamily="34" charset="0"/>
              </a:rPr>
              <a:t> SQL</a:t>
            </a:r>
            <a:endParaRPr lang="en-US" sz="4000" b="1" dirty="0"/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457200" y="1524000"/>
            <a:ext cx="80010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spcBef>
                <a:spcPct val="20000"/>
              </a:spcBef>
              <a:defRPr/>
            </a:pPr>
            <a:endParaRPr lang="en-US" sz="32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2362200"/>
            <a:ext cx="9144000" cy="1588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0" y="6170613"/>
            <a:ext cx="9144000" cy="1587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2458720"/>
            <a:ext cx="4065905" cy="267906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err="1" smtClean="0"/>
              <a:t>Truy</a:t>
            </a:r>
            <a:r>
              <a:rPr dirty="0" smtClean="0"/>
              <a:t> </a:t>
            </a:r>
            <a:r>
              <a:rPr dirty="0" err="1" smtClean="0"/>
              <a:t>vấn</a:t>
            </a:r>
            <a:r>
              <a:rPr dirty="0" smtClean="0"/>
              <a:t> </a:t>
            </a:r>
            <a:r>
              <a:rPr dirty="0" err="1" smtClean="0"/>
              <a:t>cơ</a:t>
            </a:r>
            <a:r>
              <a:rPr dirty="0" smtClean="0"/>
              <a:t> </a:t>
            </a:r>
            <a:r>
              <a:rPr dirty="0" err="1" smtClean="0"/>
              <a:t>bản</a:t>
            </a:r>
            <a:endParaRPr dirty="0" smtClean="0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err="1" smtClean="0"/>
              <a:t>Gồm</a:t>
            </a:r>
            <a:r>
              <a:rPr lang="en-US" dirty="0" smtClean="0"/>
              <a:t> 3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chính</a:t>
            </a:r>
            <a:endParaRPr lang="en-US" dirty="0" smtClean="0"/>
          </a:p>
          <a:p>
            <a:pPr marL="457200" lvl="1" indent="0" eaLnBrk="1" hangingPunct="1">
              <a:buClr>
                <a:schemeClr val="tx1"/>
              </a:buClr>
              <a:buNone/>
            </a:pPr>
            <a:r>
              <a:rPr lang="en-US" b="1" dirty="0" smtClean="0">
                <a:solidFill>
                  <a:srgbClr val="00B0F0"/>
                </a:solidFill>
              </a:rPr>
              <a:t>SELECT	{</a:t>
            </a:r>
            <a:r>
              <a:rPr lang="en-US" b="1" dirty="0" err="1" smtClean="0">
                <a:solidFill>
                  <a:srgbClr val="00B0F0"/>
                </a:solidFill>
              </a:rPr>
              <a:t>danh</a:t>
            </a:r>
            <a:r>
              <a:rPr lang="en-US" b="1" dirty="0" smtClean="0">
                <a:solidFill>
                  <a:srgbClr val="00B0F0"/>
                </a:solidFill>
              </a:rPr>
              <a:t> </a:t>
            </a:r>
            <a:r>
              <a:rPr lang="en-US" b="1" dirty="0" err="1" smtClean="0">
                <a:solidFill>
                  <a:srgbClr val="00B0F0"/>
                </a:solidFill>
              </a:rPr>
              <a:t>sách</a:t>
            </a:r>
            <a:r>
              <a:rPr lang="en-US" b="1" dirty="0" smtClean="0">
                <a:solidFill>
                  <a:srgbClr val="00B0F0"/>
                </a:solidFill>
              </a:rPr>
              <a:t> </a:t>
            </a:r>
            <a:r>
              <a:rPr lang="en-US" b="1" dirty="0" err="1" smtClean="0">
                <a:solidFill>
                  <a:srgbClr val="00B0F0"/>
                </a:solidFill>
              </a:rPr>
              <a:t>các</a:t>
            </a:r>
            <a:r>
              <a:rPr lang="en-US" b="1" dirty="0" smtClean="0">
                <a:solidFill>
                  <a:srgbClr val="00B0F0"/>
                </a:solidFill>
              </a:rPr>
              <a:t> </a:t>
            </a:r>
            <a:r>
              <a:rPr lang="en-US" b="1" dirty="0" err="1" smtClean="0">
                <a:solidFill>
                  <a:srgbClr val="00B0F0"/>
                </a:solidFill>
              </a:rPr>
              <a:t>cột</a:t>
            </a:r>
            <a:r>
              <a:rPr lang="en-US" b="1" dirty="0" smtClean="0">
                <a:solidFill>
                  <a:srgbClr val="00B0F0"/>
                </a:solidFill>
              </a:rPr>
              <a:t>}</a:t>
            </a:r>
          </a:p>
          <a:p>
            <a:pPr marL="457200" lvl="1" indent="0" eaLnBrk="1" hangingPunct="1">
              <a:buClr>
                <a:schemeClr val="tx1"/>
              </a:buClr>
              <a:buNone/>
            </a:pPr>
            <a:r>
              <a:rPr lang="en-US" b="1" dirty="0" smtClean="0">
                <a:solidFill>
                  <a:srgbClr val="00B0F0"/>
                </a:solidFill>
              </a:rPr>
              <a:t>FROM		{</a:t>
            </a:r>
            <a:r>
              <a:rPr lang="en-US" b="1" dirty="0" err="1" smtClean="0">
                <a:solidFill>
                  <a:srgbClr val="00B0F0"/>
                </a:solidFill>
              </a:rPr>
              <a:t>danh</a:t>
            </a:r>
            <a:r>
              <a:rPr lang="en-US" b="1" dirty="0" smtClean="0">
                <a:solidFill>
                  <a:srgbClr val="00B0F0"/>
                </a:solidFill>
              </a:rPr>
              <a:t> </a:t>
            </a:r>
            <a:r>
              <a:rPr lang="en-US" b="1" dirty="0" err="1" smtClean="0">
                <a:solidFill>
                  <a:srgbClr val="00B0F0"/>
                </a:solidFill>
              </a:rPr>
              <a:t>sách</a:t>
            </a:r>
            <a:r>
              <a:rPr lang="en-US" b="1" dirty="0" smtClean="0">
                <a:solidFill>
                  <a:srgbClr val="00B0F0"/>
                </a:solidFill>
              </a:rPr>
              <a:t> </a:t>
            </a:r>
            <a:r>
              <a:rPr lang="en-US" b="1" dirty="0" err="1" smtClean="0">
                <a:solidFill>
                  <a:srgbClr val="00B0F0"/>
                </a:solidFill>
              </a:rPr>
              <a:t>các</a:t>
            </a:r>
            <a:r>
              <a:rPr lang="en-US" b="1" dirty="0" smtClean="0">
                <a:solidFill>
                  <a:srgbClr val="00B0F0"/>
                </a:solidFill>
              </a:rPr>
              <a:t> </a:t>
            </a:r>
            <a:r>
              <a:rPr lang="en-US" b="1" dirty="0" err="1" smtClean="0">
                <a:solidFill>
                  <a:srgbClr val="00B0F0"/>
                </a:solidFill>
              </a:rPr>
              <a:t>bảng</a:t>
            </a:r>
            <a:r>
              <a:rPr lang="en-US" b="1" dirty="0" smtClean="0">
                <a:solidFill>
                  <a:srgbClr val="00B0F0"/>
                </a:solidFill>
              </a:rPr>
              <a:t>}</a:t>
            </a:r>
          </a:p>
          <a:p>
            <a:pPr marL="457200" lvl="1" indent="0" eaLnBrk="1" hangingPunct="1">
              <a:buClr>
                <a:schemeClr val="tx1"/>
              </a:buClr>
              <a:buNone/>
            </a:pPr>
            <a:r>
              <a:rPr lang="en-US" b="1" dirty="0" smtClean="0">
                <a:solidFill>
                  <a:srgbClr val="00B0F0"/>
                </a:solidFill>
              </a:rPr>
              <a:t>WHERE		{</a:t>
            </a:r>
            <a:r>
              <a:rPr lang="en-US" b="1" dirty="0" err="1" smtClean="0">
                <a:solidFill>
                  <a:srgbClr val="00B0F0"/>
                </a:solidFill>
              </a:rPr>
              <a:t>điều</a:t>
            </a:r>
            <a:r>
              <a:rPr lang="en-US" b="1" dirty="0" smtClean="0">
                <a:solidFill>
                  <a:srgbClr val="00B0F0"/>
                </a:solidFill>
              </a:rPr>
              <a:t> </a:t>
            </a:r>
            <a:r>
              <a:rPr lang="en-US" b="1" dirty="0" err="1" smtClean="0">
                <a:solidFill>
                  <a:srgbClr val="00B0F0"/>
                </a:solidFill>
              </a:rPr>
              <a:t>kiện</a:t>
            </a:r>
            <a:r>
              <a:rPr lang="en-US" b="1" dirty="0" smtClean="0">
                <a:solidFill>
                  <a:srgbClr val="00B0F0"/>
                </a:solidFill>
              </a:rPr>
              <a:t>.}</a:t>
            </a:r>
          </a:p>
          <a:p>
            <a:pPr eaLnBrk="1" hangingPunct="1"/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thúc</a:t>
            </a:r>
            <a:r>
              <a:rPr lang="en-US" dirty="0" smtClean="0"/>
              <a:t> </a:t>
            </a:r>
            <a:r>
              <a:rPr lang="en-US" dirty="0" err="1" smtClean="0"/>
              <a:t>câu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SQL </a:t>
            </a:r>
            <a:r>
              <a:rPr lang="en-US" dirty="0" err="1" smtClean="0"/>
              <a:t>phải</a:t>
            </a:r>
            <a:r>
              <a:rPr lang="en-US" dirty="0" smtClean="0"/>
              <a:t> </a:t>
            </a:r>
            <a:r>
              <a:rPr lang="en-US" dirty="0" err="1" smtClean="0"/>
              <a:t>thêm</a:t>
            </a:r>
            <a:r>
              <a:rPr lang="en-US" dirty="0" smtClean="0"/>
              <a:t> </a:t>
            </a:r>
            <a:r>
              <a:rPr lang="en-US" dirty="0" err="1" smtClean="0"/>
              <a:t>dấu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00B0F0"/>
                </a:solidFill>
              </a:rPr>
              <a:t>(;)</a:t>
            </a:r>
            <a:r>
              <a:rPr lang="en-US" dirty="0" smtClean="0"/>
              <a:t>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10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809" y="2895600"/>
            <a:ext cx="3752381" cy="3276190"/>
          </a:xfrm>
          <a:prstGeom prst="rect">
            <a:avLst/>
          </a:prstGeom>
        </p:spPr>
      </p:pic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err="1" smtClean="0"/>
              <a:t>Truy</a:t>
            </a:r>
            <a:r>
              <a:rPr dirty="0" smtClean="0"/>
              <a:t> </a:t>
            </a:r>
            <a:r>
              <a:rPr dirty="0" err="1" smtClean="0"/>
              <a:t>vấn</a:t>
            </a:r>
            <a:r>
              <a:rPr dirty="0" smtClean="0"/>
              <a:t> </a:t>
            </a:r>
            <a:r>
              <a:rPr dirty="0" err="1" smtClean="0"/>
              <a:t>cơ</a:t>
            </a:r>
            <a:r>
              <a:rPr dirty="0" smtClean="0"/>
              <a:t> </a:t>
            </a:r>
            <a:r>
              <a:rPr dirty="0" err="1" smtClean="0"/>
              <a:t>bản</a:t>
            </a:r>
            <a:endParaRPr dirty="0" smtClean="0"/>
          </a:p>
        </p:txBody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447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SELECT	Department, Buyer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FROM	SKU_DATA;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11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2867608"/>
            <a:ext cx="3752381" cy="3276190"/>
          </a:xfrm>
          <a:prstGeom prst="rect">
            <a:avLst/>
          </a:prstGeom>
        </p:spPr>
      </p:pic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err="1" smtClean="0"/>
              <a:t>Truy</a:t>
            </a:r>
            <a:r>
              <a:rPr dirty="0" smtClean="0"/>
              <a:t> </a:t>
            </a:r>
            <a:r>
              <a:rPr dirty="0" err="1" smtClean="0"/>
              <a:t>vấn</a:t>
            </a:r>
            <a:r>
              <a:rPr dirty="0" smtClean="0"/>
              <a:t> </a:t>
            </a:r>
            <a:r>
              <a:rPr dirty="0" err="1" smtClean="0"/>
              <a:t>cơ</a:t>
            </a:r>
            <a:r>
              <a:rPr dirty="0" smtClean="0"/>
              <a:t> </a:t>
            </a:r>
            <a:r>
              <a:rPr dirty="0" err="1" smtClean="0"/>
              <a:t>bản</a:t>
            </a:r>
            <a:endParaRPr dirty="0" smtClean="0"/>
          </a:p>
        </p:txBody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2954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99CC"/>
                </a:solidFill>
                <a:latin typeface="Courier New" pitchFamily="49" charset="0"/>
              </a:rPr>
              <a:t>SELECT	Buyer, Department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99CC"/>
                </a:solidFill>
                <a:latin typeface="Courier New" pitchFamily="49" charset="0"/>
              </a:rPr>
              <a:t>FROM	SKU_DATA;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12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047" y="2971800"/>
            <a:ext cx="3761905" cy="1828571"/>
          </a:xfrm>
          <a:prstGeom prst="rect">
            <a:avLst/>
          </a:prstGeom>
        </p:spPr>
      </p:pic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err="1" smtClean="0"/>
              <a:t>Từ</a:t>
            </a:r>
            <a:r>
              <a:rPr dirty="0" smtClean="0"/>
              <a:t> </a:t>
            </a:r>
            <a:r>
              <a:rPr dirty="0" err="1" smtClean="0"/>
              <a:t>khóa</a:t>
            </a:r>
            <a:r>
              <a:rPr dirty="0" smtClean="0"/>
              <a:t> DISTINCT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524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dirty="0" smtClean="0">
                <a:solidFill>
                  <a:srgbClr val="0099CC"/>
                </a:solidFill>
                <a:latin typeface="Courier New" pitchFamily="49" charset="0"/>
              </a:rPr>
              <a:t>SELECT	DISTINCT Buyer, Department</a:t>
            </a:r>
          </a:p>
          <a:p>
            <a:pPr eaLnBrk="1" hangingPunct="1">
              <a:buFontTx/>
              <a:buNone/>
            </a:pPr>
            <a:r>
              <a:rPr lang="en-US" sz="2800" b="1" dirty="0" smtClean="0">
                <a:solidFill>
                  <a:srgbClr val="0099CC"/>
                </a:solidFill>
                <a:latin typeface="Courier New" pitchFamily="49" charset="0"/>
              </a:rPr>
              <a:t>FROM		SKU_DATA;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13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891044"/>
            <a:ext cx="7552381" cy="3295238"/>
          </a:xfrm>
          <a:prstGeom prst="rect">
            <a:avLst/>
          </a:prstGeom>
        </p:spPr>
      </p:pic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 smtClean="0"/>
              <a:t>Dấu</a:t>
            </a:r>
            <a:r>
              <a:rPr lang="en-US" sz="4000" dirty="0" smtClean="0"/>
              <a:t> (*) </a:t>
            </a:r>
            <a:r>
              <a:rPr lang="en-US" sz="4000" dirty="0" err="1" smtClean="0"/>
              <a:t>đại</a:t>
            </a:r>
            <a:r>
              <a:rPr lang="en-US" sz="4000" dirty="0" smtClean="0"/>
              <a:t> </a:t>
            </a:r>
            <a:r>
              <a:rPr lang="en-US" sz="4000" dirty="0" err="1" smtClean="0"/>
              <a:t>diện</a:t>
            </a:r>
            <a:r>
              <a:rPr lang="en-US" sz="4000" dirty="0" smtClean="0"/>
              <a:t> </a:t>
            </a:r>
            <a:r>
              <a:rPr lang="en-US" sz="4000" dirty="0" err="1" smtClean="0"/>
              <a:t>cho</a:t>
            </a:r>
            <a:r>
              <a:rPr lang="en-US" sz="4000" dirty="0" smtClean="0"/>
              <a:t> </a:t>
            </a:r>
            <a:r>
              <a:rPr lang="en-US" sz="4000" dirty="0" err="1" smtClean="0"/>
              <a:t>tất</a:t>
            </a:r>
            <a:r>
              <a:rPr lang="en-US" sz="4000" dirty="0" smtClean="0"/>
              <a:t> </a:t>
            </a:r>
            <a:r>
              <a:rPr lang="en-US" sz="4000" dirty="0" err="1" smtClean="0"/>
              <a:t>cả</a:t>
            </a:r>
            <a:r>
              <a:rPr lang="en-US" sz="4000" dirty="0" smtClean="0"/>
              <a:t> </a:t>
            </a:r>
            <a:r>
              <a:rPr lang="en-US" sz="4000" dirty="0" err="1" smtClean="0"/>
              <a:t>các</a:t>
            </a:r>
            <a:r>
              <a:rPr lang="en-US" sz="4000" dirty="0" smtClean="0"/>
              <a:t> </a:t>
            </a:r>
            <a:r>
              <a:rPr lang="en-US" sz="4000" dirty="0" err="1" smtClean="0"/>
              <a:t>cột</a:t>
            </a:r>
            <a:endParaRPr sz="3600" dirty="0" smtClean="0"/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524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99CC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99CC"/>
                </a:solidFill>
                <a:latin typeface="Courier New" pitchFamily="49" charset="0"/>
              </a:rPr>
              <a:t>FROM	SKU_DATA;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14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652" y="3637999"/>
            <a:ext cx="7542857" cy="1838095"/>
          </a:xfrm>
          <a:prstGeom prst="rect">
            <a:avLst/>
          </a:prstGeom>
        </p:spPr>
      </p:pic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err="1" smtClean="0"/>
              <a:t>Mệnh</a:t>
            </a:r>
            <a:r>
              <a:rPr dirty="0" smtClean="0"/>
              <a:t> </a:t>
            </a:r>
            <a:r>
              <a:rPr dirty="0" err="1" smtClean="0"/>
              <a:t>đề</a:t>
            </a:r>
            <a:r>
              <a:rPr dirty="0" smtClean="0"/>
              <a:t> WHERE</a:t>
            </a:r>
          </a:p>
        </p:txBody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9050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FROM		SKU_DATA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WHERE	Department = 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'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Water Sports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'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2000" b="1" dirty="0" smtClean="0">
              <a:solidFill>
                <a:srgbClr val="0066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15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857" y="3459162"/>
            <a:ext cx="4714286" cy="1104762"/>
          </a:xfrm>
          <a:prstGeom prst="rect">
            <a:avLst/>
          </a:prstGeom>
        </p:spPr>
      </p:pic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/>
              <a:t>Mệnh</a:t>
            </a:r>
            <a:r>
              <a:rPr lang="en-US" sz="4000" dirty="0"/>
              <a:t> </a:t>
            </a:r>
            <a:r>
              <a:rPr lang="en-US" sz="4000" dirty="0" err="1"/>
              <a:t>đề</a:t>
            </a:r>
            <a:r>
              <a:rPr lang="en-US" sz="4000" dirty="0"/>
              <a:t> WHERE</a:t>
            </a:r>
            <a:endParaRPr sz="4000" dirty="0" smtClean="0"/>
          </a:p>
        </p:txBody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6764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SELECT	SKU_Description, Buyer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FROM		SKU_DATA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WHERE	Department = 'Climbing';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16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45" y="1469679"/>
            <a:ext cx="8192000" cy="4256000"/>
          </a:xfrm>
          <a:prstGeom prst="rect">
            <a:avLst/>
          </a:prstGeom>
        </p:spPr>
      </p:pic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smtClean="0"/>
              <a:t>Microsoft Access I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17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447802"/>
            <a:ext cx="8192000" cy="4320000"/>
          </a:xfrm>
          <a:prstGeom prst="rect">
            <a:avLst/>
          </a:prstGeom>
        </p:spPr>
      </p:pic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smtClean="0"/>
              <a:t>Microsoft Access II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18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11432"/>
            <a:ext cx="8192000" cy="4360000"/>
          </a:xfrm>
          <a:prstGeom prst="rect">
            <a:avLst/>
          </a:prstGeom>
        </p:spPr>
      </p:pic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smtClean="0"/>
              <a:t>Microsoft Access III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19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err="1" smtClean="0"/>
              <a:t>Nội</a:t>
            </a:r>
            <a:r>
              <a:rPr dirty="0" smtClean="0"/>
              <a:t> dung </a:t>
            </a:r>
            <a:r>
              <a:rPr dirty="0" err="1" smtClean="0"/>
              <a:t>chương</a:t>
            </a:r>
            <a:endParaRPr dirty="0" smtClean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vi-VN" sz="2400" dirty="0"/>
              <a:t>Cú pháp tổng quát </a:t>
            </a:r>
            <a:endParaRPr lang="en-US" sz="2400" dirty="0"/>
          </a:p>
          <a:p>
            <a:pPr>
              <a:defRPr/>
            </a:pPr>
            <a:r>
              <a:rPr lang="vi-VN" sz="2400" dirty="0" smtClean="0"/>
              <a:t>Dạng </a:t>
            </a:r>
            <a:r>
              <a:rPr lang="vi-VN" sz="2400" dirty="0"/>
              <a:t>đơn giản</a:t>
            </a:r>
          </a:p>
          <a:p>
            <a:pPr>
              <a:defRPr/>
            </a:pPr>
            <a:r>
              <a:rPr lang="en-US" sz="2400" dirty="0" err="1" smtClean="0"/>
              <a:t>Dấu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808080"/>
                </a:solidFill>
              </a:rPr>
              <a:t>*</a:t>
            </a:r>
            <a:r>
              <a:rPr lang="en-US" sz="2400" dirty="0">
                <a:solidFill>
                  <a:prstClr val="black"/>
                </a:solidFill>
              </a:rPr>
              <a:t>	</a:t>
            </a:r>
          </a:p>
          <a:p>
            <a:pPr>
              <a:defRPr/>
            </a:pPr>
            <a:r>
              <a:rPr lang="vi-VN" sz="2400" dirty="0" smtClean="0">
                <a:solidFill>
                  <a:prstClr val="black"/>
                </a:solidFill>
              </a:rPr>
              <a:t>Mệnh </a:t>
            </a:r>
            <a:r>
              <a:rPr lang="vi-VN" sz="2400" dirty="0">
                <a:solidFill>
                  <a:prstClr val="black"/>
                </a:solidFill>
              </a:rPr>
              <a:t>đề </a:t>
            </a:r>
            <a:r>
              <a:rPr lang="vi-VN" sz="2400" dirty="0">
                <a:solidFill>
                  <a:srgbClr val="0000FF"/>
                </a:solidFill>
              </a:rPr>
              <a:t>WHERE</a:t>
            </a:r>
          </a:p>
          <a:p>
            <a:pPr>
              <a:defRPr/>
            </a:pPr>
            <a:r>
              <a:rPr lang="en-US" sz="2400" dirty="0" err="1" smtClean="0">
                <a:solidFill>
                  <a:prstClr val="black"/>
                </a:solidFill>
              </a:rPr>
              <a:t>Mệnh</a:t>
            </a:r>
            <a:r>
              <a:rPr lang="en-US" sz="2400" dirty="0" smtClean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đề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ORDER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BY</a:t>
            </a:r>
          </a:p>
          <a:p>
            <a:pPr>
              <a:defRPr/>
            </a:pPr>
            <a:r>
              <a:rPr lang="en-US" sz="2400" dirty="0" err="1" smtClean="0">
                <a:solidFill>
                  <a:prstClr val="black"/>
                </a:solidFill>
              </a:rPr>
              <a:t>Mệnh</a:t>
            </a:r>
            <a:r>
              <a:rPr lang="en-US" sz="2400" dirty="0" smtClean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đề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GROUP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BY</a:t>
            </a:r>
          </a:p>
          <a:p>
            <a:pPr>
              <a:defRPr/>
            </a:pPr>
            <a:r>
              <a:rPr lang="vi-VN" sz="2400" dirty="0" smtClean="0">
                <a:solidFill>
                  <a:prstClr val="black"/>
                </a:solidFill>
              </a:rPr>
              <a:t>Mệnh </a:t>
            </a:r>
            <a:r>
              <a:rPr lang="vi-VN" sz="2400" dirty="0">
                <a:solidFill>
                  <a:prstClr val="black"/>
                </a:solidFill>
              </a:rPr>
              <a:t>đề </a:t>
            </a:r>
            <a:r>
              <a:rPr lang="vi-VN" sz="2400" dirty="0">
                <a:solidFill>
                  <a:srgbClr val="0000FF"/>
                </a:solidFill>
              </a:rPr>
              <a:t>HAVING</a:t>
            </a:r>
          </a:p>
          <a:p>
            <a:pPr>
              <a:defRPr/>
            </a:pPr>
            <a:r>
              <a:rPr lang="en-US" sz="2400" dirty="0" err="1" smtClean="0">
                <a:solidFill>
                  <a:prstClr val="black"/>
                </a:solidFill>
              </a:rPr>
              <a:t>Phát</a:t>
            </a:r>
            <a:r>
              <a:rPr lang="en-US" sz="2400" dirty="0" smtClean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biểu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Select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với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AS</a:t>
            </a:r>
          </a:p>
          <a:p>
            <a:pPr>
              <a:defRPr/>
            </a:pPr>
            <a:r>
              <a:rPr lang="en-US" sz="2400" dirty="0" err="1" smtClean="0">
                <a:solidFill>
                  <a:prstClr val="black"/>
                </a:solidFill>
              </a:rPr>
              <a:t>Phát</a:t>
            </a:r>
            <a:r>
              <a:rPr lang="en-US" sz="2400" dirty="0" smtClean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biểu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Select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với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TOP</a:t>
            </a:r>
            <a:r>
              <a:rPr lang="en-US" sz="2400" dirty="0">
                <a:solidFill>
                  <a:prstClr val="black"/>
                </a:solidFill>
              </a:rPr>
              <a:t> N</a:t>
            </a:r>
          </a:p>
          <a:p>
            <a:pPr>
              <a:defRPr/>
            </a:pPr>
            <a:r>
              <a:rPr lang="en-US" sz="2400" dirty="0" err="1" smtClean="0">
                <a:solidFill>
                  <a:prstClr val="black"/>
                </a:solidFill>
              </a:rPr>
              <a:t>Phát</a:t>
            </a:r>
            <a:r>
              <a:rPr lang="en-US" sz="2400" dirty="0" smtClean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biểu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Select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với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DISTINCT</a:t>
            </a:r>
          </a:p>
          <a:p>
            <a:pPr>
              <a:defRPr/>
            </a:pPr>
            <a:r>
              <a:rPr lang="en-US" sz="2400" dirty="0" err="1" smtClean="0">
                <a:solidFill>
                  <a:prstClr val="black"/>
                </a:solidFill>
              </a:rPr>
              <a:t>Truy</a:t>
            </a:r>
            <a:r>
              <a:rPr lang="en-US" sz="2400" dirty="0" smtClean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vấn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từ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nhiều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Bảng</a:t>
            </a:r>
            <a:endParaRPr lang="en-US" sz="2400" dirty="0">
              <a:solidFill>
                <a:prstClr val="black"/>
              </a:solidFill>
            </a:endParaRPr>
          </a:p>
          <a:p>
            <a:pPr>
              <a:defRPr/>
            </a:pPr>
            <a:r>
              <a:rPr lang="en-US" sz="2400" dirty="0" err="1" smtClean="0">
                <a:solidFill>
                  <a:prstClr val="black"/>
                </a:solidFill>
              </a:rPr>
              <a:t>Truy</a:t>
            </a:r>
            <a:r>
              <a:rPr lang="en-US" sz="2400" dirty="0" smtClean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vấn</a:t>
            </a:r>
            <a:r>
              <a:rPr lang="en-US" sz="2400" dirty="0">
                <a:solidFill>
                  <a:prstClr val="black"/>
                </a:solidFill>
              </a:rPr>
              <a:t> con</a:t>
            </a:r>
            <a:endParaRPr lang="en-US" sz="240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2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524000"/>
            <a:ext cx="8192000" cy="2424000"/>
          </a:xfrm>
          <a:prstGeom prst="rect">
            <a:avLst/>
          </a:prstGeom>
        </p:spPr>
      </p:pic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smtClean="0"/>
              <a:t>Microsoft Access IV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20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9573"/>
            <a:ext cx="8192000" cy="1792000"/>
          </a:xfrm>
          <a:prstGeom prst="rect">
            <a:avLst/>
          </a:prstGeom>
        </p:spPr>
      </p:pic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smtClean="0"/>
              <a:t>Microsoft Access V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21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524001"/>
            <a:ext cx="8192000" cy="2344000"/>
          </a:xfrm>
          <a:prstGeom prst="rect">
            <a:avLst/>
          </a:prstGeom>
        </p:spPr>
      </p:pic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smtClean="0"/>
              <a:t>Microsoft Access</a:t>
            </a:r>
            <a:r>
              <a:rPr sz="4000" dirty="0" smtClean="0">
                <a:cs typeface="Arial" charset="0"/>
              </a:rPr>
              <a:t>—</a:t>
            </a:r>
            <a:r>
              <a:rPr sz="4000" dirty="0" err="1" smtClean="0"/>
              <a:t>Kết</a:t>
            </a:r>
            <a:r>
              <a:rPr sz="4000" dirty="0" smtClean="0"/>
              <a:t> </a:t>
            </a:r>
            <a:r>
              <a:rPr sz="4000" dirty="0" err="1" smtClean="0"/>
              <a:t>quả</a:t>
            </a:r>
            <a:endParaRPr sz="400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22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676401"/>
            <a:ext cx="8192000" cy="2296000"/>
          </a:xfrm>
          <a:prstGeom prst="rect">
            <a:avLst/>
          </a:prstGeom>
        </p:spPr>
      </p:pic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/>
          <a:lstStyle/>
          <a:p>
            <a:pPr eaLnBrk="1" hangingPunct="1"/>
            <a:r>
              <a:rPr dirty="0" smtClean="0"/>
              <a:t>Microsoft Access</a:t>
            </a:r>
            <a:br>
              <a:rPr dirty="0" smtClean="0"/>
            </a:br>
            <a:r>
              <a:rPr sz="3600" dirty="0" smtClean="0"/>
              <a:t>Saving the Query</a:t>
            </a:r>
            <a:endParaRPr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23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676402"/>
            <a:ext cx="8192000" cy="2224000"/>
          </a:xfrm>
          <a:prstGeom prst="rect">
            <a:avLst/>
          </a:prstGeom>
        </p:spPr>
      </p:pic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/>
          <a:lstStyle/>
          <a:p>
            <a:pPr eaLnBrk="1" hangingPunct="1"/>
            <a:r>
              <a:rPr dirty="0" smtClean="0"/>
              <a:t>Microsoft Access</a:t>
            </a:r>
            <a:br>
              <a:rPr dirty="0" smtClean="0"/>
            </a:br>
            <a:r>
              <a:rPr sz="3600" dirty="0" smtClean="0"/>
              <a:t>The Named and Saved Query</a:t>
            </a:r>
            <a:endParaRPr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24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623" y="1447907"/>
            <a:ext cx="7281777" cy="4792889"/>
          </a:xfrm>
          <a:prstGeom prst="rect">
            <a:avLst/>
          </a:prstGeom>
        </p:spPr>
      </p:pic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3600" dirty="0" smtClean="0"/>
              <a:t>Microsoft SQL Server 2012</a:t>
            </a:r>
            <a:r>
              <a:rPr sz="4000" dirty="0" smtClean="0"/>
              <a:t/>
            </a:r>
            <a:br>
              <a:rPr sz="4000" dirty="0" smtClean="0"/>
            </a:br>
            <a:r>
              <a:rPr sz="2800" dirty="0" smtClean="0"/>
              <a:t>The Microsoft SQL Server Management Studio I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25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19449"/>
            <a:ext cx="7281777" cy="3896889"/>
          </a:xfrm>
          <a:prstGeom prst="rect">
            <a:avLst/>
          </a:prstGeom>
        </p:spPr>
      </p:pic>
      <p:sp>
        <p:nvSpPr>
          <p:cNvPr id="460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3600" dirty="0" smtClean="0"/>
              <a:t>Microsoft SQL Server 2012</a:t>
            </a:r>
            <a:r>
              <a:rPr sz="4000" dirty="0" smtClean="0"/>
              <a:t/>
            </a:r>
            <a:br>
              <a:rPr sz="4000" dirty="0" smtClean="0"/>
            </a:br>
            <a:r>
              <a:rPr sz="2800" dirty="0" smtClean="0"/>
              <a:t>The Microsoft SQL Server Management Studio II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26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508502"/>
            <a:ext cx="7281777" cy="4131556"/>
          </a:xfrm>
          <a:prstGeom prst="rect">
            <a:avLst/>
          </a:prstGeom>
        </p:spPr>
      </p:pic>
      <p:sp>
        <p:nvSpPr>
          <p:cNvPr id="471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3600" dirty="0" smtClean="0"/>
              <a:t>Oracle Database 11</a:t>
            </a:r>
            <a:r>
              <a:rPr sz="3600" i="1" dirty="0" smtClean="0"/>
              <a:t>g</a:t>
            </a:r>
            <a:r>
              <a:rPr sz="3600" dirty="0" smtClean="0"/>
              <a:t> Release 2</a:t>
            </a:r>
            <a:br>
              <a:rPr sz="3600" dirty="0" smtClean="0"/>
            </a:br>
            <a:r>
              <a:rPr sz="2800" dirty="0" smtClean="0"/>
              <a:t>SQL Developer I</a:t>
            </a:r>
            <a:endParaRPr sz="400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1A1EF412-E777-403A-B620-CF6FB56B7FFC}" type="slidenum">
              <a:rPr lang="en-US" smtClean="0"/>
              <a:pPr>
                <a:defRPr/>
              </a:pPr>
              <a:t>27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495029"/>
            <a:ext cx="7281777" cy="4622222"/>
          </a:xfrm>
          <a:prstGeom prst="rect">
            <a:avLst/>
          </a:prstGeom>
        </p:spPr>
      </p:pic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 smtClean="0"/>
              <a:t>Oracle </a:t>
            </a:r>
            <a:r>
              <a:rPr lang="en-US" sz="3600" dirty="0"/>
              <a:t>Database 11</a:t>
            </a:r>
            <a:r>
              <a:rPr lang="en-US" sz="3600" i="1" dirty="0"/>
              <a:t>g</a:t>
            </a:r>
            <a:r>
              <a:rPr lang="en-US" sz="3600" dirty="0"/>
              <a:t> Release </a:t>
            </a:r>
            <a:r>
              <a:rPr lang="en-US" sz="3600" dirty="0" smtClean="0"/>
              <a:t>2</a:t>
            </a:r>
            <a:r>
              <a:rPr sz="3600" dirty="0" smtClean="0"/>
              <a:t/>
            </a:r>
            <a:br>
              <a:rPr sz="3600" dirty="0" smtClean="0"/>
            </a:br>
            <a:r>
              <a:rPr sz="2800" dirty="0" smtClean="0"/>
              <a:t>SQL Developer II</a:t>
            </a:r>
            <a:endParaRPr sz="400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1A1EF412-E777-403A-B620-CF6FB56B7FFC}" type="slidenum">
              <a:rPr lang="en-US" smtClean="0"/>
              <a:pPr>
                <a:defRPr/>
              </a:pPr>
              <a:t>28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453801"/>
            <a:ext cx="7281777" cy="4814222"/>
          </a:xfrm>
          <a:prstGeom prst="rect">
            <a:avLst/>
          </a:prstGeom>
        </p:spPr>
      </p:pic>
      <p:sp>
        <p:nvSpPr>
          <p:cNvPr id="491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smtClean="0"/>
              <a:t>MySQL 5.6</a:t>
            </a:r>
            <a:br>
              <a:rPr sz="4000" dirty="0" smtClean="0"/>
            </a:br>
            <a:r>
              <a:rPr sz="2800" dirty="0" smtClean="0"/>
              <a:t>MySQL Workbench I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1A1EF412-E777-403A-B620-CF6FB56B7FFC}" type="slidenum">
              <a:rPr lang="en-US" smtClean="0"/>
              <a:pPr>
                <a:defRPr/>
              </a:pPr>
              <a:t>29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mtClean="0"/>
              <a:t>Structured Query Language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buClr>
                <a:schemeClr val="tx1"/>
              </a:buClr>
            </a:pPr>
            <a:r>
              <a:rPr lang="en-US" altLang="en-US" dirty="0" err="1" smtClean="0"/>
              <a:t>Ngôn</a:t>
            </a:r>
            <a:r>
              <a:rPr lang="en-US" altLang="en-US" dirty="0" smtClean="0"/>
              <a:t> </a:t>
            </a:r>
            <a:r>
              <a:rPr lang="en-US" altLang="en-US" dirty="0" err="1"/>
              <a:t>ngữ</a:t>
            </a:r>
            <a:r>
              <a:rPr lang="en-US" altLang="en-US" dirty="0"/>
              <a:t> </a:t>
            </a:r>
            <a:r>
              <a:rPr lang="en-US" altLang="en-US" dirty="0" err="1"/>
              <a:t>cấp</a:t>
            </a:r>
            <a:r>
              <a:rPr lang="en-US" altLang="en-US" dirty="0"/>
              <a:t> </a:t>
            </a:r>
            <a:r>
              <a:rPr lang="en-US" altLang="en-US" dirty="0" err="1"/>
              <a:t>cao</a:t>
            </a:r>
            <a:endParaRPr lang="en-US" altLang="en-US" dirty="0"/>
          </a:p>
          <a:p>
            <a:r>
              <a:rPr lang="en-US" altLang="en-US" dirty="0" err="1"/>
              <a:t>Người</a:t>
            </a:r>
            <a:r>
              <a:rPr lang="en-US" altLang="en-US" dirty="0"/>
              <a:t> </a:t>
            </a:r>
            <a:r>
              <a:rPr lang="en-US" altLang="en-US" dirty="0" err="1"/>
              <a:t>sử</a:t>
            </a:r>
            <a:r>
              <a:rPr lang="en-US" altLang="en-US" dirty="0"/>
              <a:t> </a:t>
            </a:r>
            <a:r>
              <a:rPr lang="en-US" altLang="en-US" dirty="0" err="1"/>
              <a:t>dụng</a:t>
            </a:r>
            <a:r>
              <a:rPr lang="en-US" altLang="en-US" dirty="0"/>
              <a:t> </a:t>
            </a:r>
            <a:r>
              <a:rPr lang="en-US" altLang="en-US" dirty="0" err="1"/>
              <a:t>chỉ</a:t>
            </a:r>
            <a:r>
              <a:rPr lang="en-US" altLang="en-US" dirty="0"/>
              <a:t> </a:t>
            </a:r>
            <a:r>
              <a:rPr lang="en-US" altLang="en-US" dirty="0" err="1"/>
              <a:t>cần</a:t>
            </a:r>
            <a:r>
              <a:rPr lang="en-US" altLang="en-US" dirty="0"/>
              <a:t> </a:t>
            </a:r>
            <a:r>
              <a:rPr lang="en-US" altLang="en-US" dirty="0" err="1"/>
              <a:t>đưa</a:t>
            </a:r>
            <a:r>
              <a:rPr lang="en-US" altLang="en-US" dirty="0"/>
              <a:t> </a:t>
            </a:r>
            <a:r>
              <a:rPr lang="en-US" altLang="en-US" dirty="0" err="1"/>
              <a:t>ra</a:t>
            </a:r>
            <a:r>
              <a:rPr lang="en-US" altLang="en-US" dirty="0"/>
              <a:t> </a:t>
            </a:r>
            <a:r>
              <a:rPr lang="en-US" altLang="en-US" dirty="0" err="1"/>
              <a:t>nội</a:t>
            </a:r>
            <a:r>
              <a:rPr lang="en-US" altLang="en-US" dirty="0"/>
              <a:t> dung </a:t>
            </a:r>
            <a:r>
              <a:rPr lang="en-US" altLang="en-US" dirty="0" err="1"/>
              <a:t>cần</a:t>
            </a:r>
            <a:r>
              <a:rPr lang="en-US" altLang="en-US" dirty="0"/>
              <a:t> </a:t>
            </a:r>
            <a:r>
              <a:rPr lang="en-US" altLang="en-US" dirty="0" err="1"/>
              <a:t>truy</a:t>
            </a:r>
            <a:r>
              <a:rPr lang="en-US" altLang="en-US" dirty="0"/>
              <a:t> </a:t>
            </a:r>
            <a:r>
              <a:rPr lang="en-US" altLang="en-US" dirty="0" err="1"/>
              <a:t>vấn</a:t>
            </a:r>
            <a:endParaRPr lang="en-US" altLang="en-US" dirty="0"/>
          </a:p>
          <a:p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phát</a:t>
            </a:r>
            <a:r>
              <a:rPr lang="en-US" altLang="en-US" dirty="0"/>
              <a:t> </a:t>
            </a:r>
            <a:r>
              <a:rPr lang="en-US" altLang="en-US" dirty="0" err="1"/>
              <a:t>triển</a:t>
            </a:r>
            <a:r>
              <a:rPr lang="en-US" altLang="en-US" dirty="0"/>
              <a:t> </a:t>
            </a:r>
            <a:r>
              <a:rPr lang="en-US" altLang="en-US" dirty="0" err="1"/>
              <a:t>bởi</a:t>
            </a:r>
            <a:r>
              <a:rPr lang="en-US" altLang="en-US" dirty="0"/>
              <a:t> IBM (1970s)</a:t>
            </a:r>
          </a:p>
          <a:p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gọi</a:t>
            </a:r>
            <a:r>
              <a:rPr lang="en-US" altLang="en-US" dirty="0"/>
              <a:t> </a:t>
            </a:r>
            <a:r>
              <a:rPr lang="en-US" altLang="en-US" dirty="0" err="1"/>
              <a:t>là</a:t>
            </a:r>
            <a:r>
              <a:rPr lang="en-US" altLang="en-US" dirty="0"/>
              <a:t> SEQUEL</a:t>
            </a:r>
          </a:p>
          <a:p>
            <a:r>
              <a:rPr lang="en-US" altLang="en-US" dirty="0" err="1"/>
              <a:t>Được</a:t>
            </a:r>
            <a:r>
              <a:rPr lang="en-US" altLang="en-US" dirty="0"/>
              <a:t> ANSI </a:t>
            </a:r>
            <a:r>
              <a:rPr lang="en-US" altLang="en-US" dirty="0" err="1"/>
              <a:t>công</a:t>
            </a:r>
            <a:r>
              <a:rPr lang="en-US" altLang="en-US" dirty="0"/>
              <a:t> </a:t>
            </a:r>
            <a:r>
              <a:rPr lang="en-US" altLang="en-US" dirty="0" err="1"/>
              <a:t>nhận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phát</a:t>
            </a:r>
            <a:r>
              <a:rPr lang="en-US" altLang="en-US" dirty="0"/>
              <a:t> </a:t>
            </a:r>
            <a:r>
              <a:rPr lang="en-US" altLang="en-US" dirty="0" err="1"/>
              <a:t>triển</a:t>
            </a:r>
            <a:r>
              <a:rPr lang="en-US" altLang="en-US" dirty="0"/>
              <a:t> </a:t>
            </a:r>
            <a:r>
              <a:rPr lang="en-US" altLang="en-US" dirty="0" err="1"/>
              <a:t>thành</a:t>
            </a:r>
            <a:r>
              <a:rPr lang="en-US" altLang="en-US" dirty="0"/>
              <a:t> </a:t>
            </a:r>
            <a:r>
              <a:rPr lang="en-US" altLang="en-US" dirty="0" err="1"/>
              <a:t>chuẩn</a:t>
            </a:r>
            <a:endParaRPr lang="en-US" altLang="en-US" dirty="0"/>
          </a:p>
          <a:p>
            <a:pPr lvl="1"/>
            <a:r>
              <a:rPr lang="en-US" altLang="en-US" dirty="0"/>
              <a:t>SQL-86</a:t>
            </a:r>
          </a:p>
          <a:p>
            <a:pPr lvl="1"/>
            <a:r>
              <a:rPr lang="en-US" altLang="en-US" dirty="0"/>
              <a:t>SQL-92</a:t>
            </a:r>
          </a:p>
          <a:p>
            <a:pPr lvl="1"/>
            <a:r>
              <a:rPr lang="en-US" altLang="en-US" dirty="0"/>
              <a:t>SQL-99</a:t>
            </a:r>
            <a:endParaRPr lang="en-US" sz="320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111" y="1515763"/>
            <a:ext cx="7281777" cy="3847111"/>
          </a:xfrm>
          <a:prstGeom prst="rect">
            <a:avLst/>
          </a:prstGeom>
        </p:spPr>
      </p:pic>
      <p:sp>
        <p:nvSpPr>
          <p:cNvPr id="501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smtClean="0"/>
              <a:t>Using MySQL 5.6</a:t>
            </a:r>
            <a:br>
              <a:rPr sz="4000" dirty="0" smtClean="0"/>
            </a:br>
            <a:r>
              <a:rPr sz="2800" dirty="0" smtClean="0"/>
              <a:t>MySQL Workbench II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1A1EF412-E777-403A-B620-CF6FB56B7FFC}" type="slidenum">
              <a:rPr lang="en-US" smtClean="0"/>
              <a:pPr>
                <a:defRPr/>
              </a:pPr>
              <a:t>30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881" y="3321416"/>
            <a:ext cx="6895238" cy="2923809"/>
          </a:xfrm>
          <a:prstGeom prst="rect">
            <a:avLst/>
          </a:prstGeom>
        </p:spPr>
      </p:pic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err="1" smtClean="0"/>
              <a:t>Mệnh</a:t>
            </a:r>
            <a:r>
              <a:rPr sz="4000" dirty="0" smtClean="0"/>
              <a:t> </a:t>
            </a:r>
            <a:r>
              <a:rPr sz="4000" dirty="0" err="1" smtClean="0"/>
              <a:t>đề</a:t>
            </a:r>
            <a:r>
              <a:rPr sz="4000" dirty="0" smtClean="0"/>
              <a:t> ORDER BY </a:t>
            </a:r>
          </a:p>
        </p:txBody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82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SELECT		*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FROM		ORDER_ITEM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ORDER BY	OrderNumber, Price;</a:t>
            </a:r>
            <a:r>
              <a:rPr lang="en-US" smtClean="0">
                <a:solidFill>
                  <a:srgbClr val="00B0F0"/>
                </a:solidFill>
              </a:rPr>
              <a:t> </a:t>
            </a:r>
            <a:endParaRPr lang="en-US" b="1" smtClean="0">
              <a:solidFill>
                <a:srgbClr val="00B0F0"/>
              </a:solidFill>
              <a:latin typeface="Courier New" pitchFamily="49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31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6090" y="3405646"/>
            <a:ext cx="6571819" cy="2786669"/>
          </a:xfrm>
          <a:prstGeom prst="rect">
            <a:avLst/>
          </a:prstGeom>
        </p:spPr>
      </p:pic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 smtClean="0"/>
              <a:t>Mệnh</a:t>
            </a:r>
            <a:r>
              <a:rPr lang="en-US" sz="4000" dirty="0" smtClean="0"/>
              <a:t> </a:t>
            </a:r>
            <a:r>
              <a:rPr lang="en-US" sz="4000" dirty="0" err="1" smtClean="0"/>
              <a:t>đề</a:t>
            </a:r>
            <a:r>
              <a:rPr lang="en-US" sz="4000" dirty="0" smtClean="0"/>
              <a:t> ORDER BY</a:t>
            </a:r>
            <a:r>
              <a:rPr lang="vi-VN" sz="4000" dirty="0" smtClean="0"/>
              <a:t> </a:t>
            </a:r>
            <a:r>
              <a:rPr sz="4000" dirty="0" smtClean="0"/>
              <a:t>: </a:t>
            </a:r>
            <a:br>
              <a:rPr sz="4000" dirty="0" smtClean="0"/>
            </a:br>
            <a:r>
              <a:rPr sz="4000" dirty="0" smtClean="0"/>
              <a:t>[ASC | DESC]</a:t>
            </a:r>
          </a:p>
        </p:txBody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752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FROM		ORDER_ITEM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ORDER BY	Price DESC, </a:t>
            </a:r>
            <a:r>
              <a:rPr lang="en-US" sz="2800" b="1" dirty="0" err="1" smtClean="0">
                <a:solidFill>
                  <a:srgbClr val="00B0F0"/>
                </a:solidFill>
                <a:latin typeface="Courier New" pitchFamily="49" charset="0"/>
              </a:rPr>
              <a:t>OrderNumber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 ASC;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chú</a:t>
            </a:r>
            <a:r>
              <a:rPr lang="en-US" sz="2000" dirty="0" smtClean="0"/>
              <a:t>: </a:t>
            </a:r>
            <a:r>
              <a:rPr lang="vi-VN" sz="2000" dirty="0"/>
              <a:t>ORDER BY &lt;DS Tên cột&gt; [ASC | DESC</a:t>
            </a:r>
            <a:r>
              <a:rPr lang="vi-VN" sz="2000" dirty="0" smtClean="0"/>
              <a:t>]</a:t>
            </a:r>
            <a:r>
              <a:rPr lang="en-US" sz="2000" dirty="0"/>
              <a:t>.</a:t>
            </a:r>
            <a:endParaRPr lang="vi-VN" sz="20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32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86" y="3901650"/>
            <a:ext cx="7171428" cy="1104762"/>
          </a:xfrm>
          <a:prstGeom prst="rect">
            <a:avLst/>
          </a:prstGeom>
        </p:spPr>
      </p:pic>
      <p:sp>
        <p:nvSpPr>
          <p:cNvPr id="532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b="1" dirty="0" err="1" smtClean="0"/>
              <a:t>Mệnh</a:t>
            </a:r>
            <a:r>
              <a:rPr sz="4000" b="1" dirty="0" smtClean="0"/>
              <a:t> </a:t>
            </a:r>
            <a:r>
              <a:rPr sz="4000" b="1" dirty="0" err="1" smtClean="0"/>
              <a:t>đề</a:t>
            </a:r>
            <a:r>
              <a:rPr sz="4000" b="1" dirty="0" smtClean="0"/>
              <a:t> WHERE</a:t>
            </a:r>
            <a:r>
              <a:rPr sz="4000" b="1" dirty="0" smtClean="0">
                <a:cs typeface="Arial" charset="0"/>
              </a:rPr>
              <a:t>—</a:t>
            </a:r>
            <a:r>
              <a:rPr sz="4000" b="1" dirty="0" smtClean="0"/>
              <a:t>AND</a:t>
            </a:r>
          </a:p>
        </p:txBody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133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FROM		SKU_DATA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WHERE	Department = 'Water Sports'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	AND	Buyer = 'Nancy Meyers';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33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152" y="3840162"/>
            <a:ext cx="7047619" cy="1828571"/>
          </a:xfrm>
          <a:prstGeom prst="rect">
            <a:avLst/>
          </a:prstGeom>
        </p:spPr>
      </p:pic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b="1" dirty="0" err="1" smtClean="0"/>
              <a:t>Mệnh</a:t>
            </a:r>
            <a:r>
              <a:rPr b="1" dirty="0" smtClean="0"/>
              <a:t> </a:t>
            </a:r>
            <a:r>
              <a:rPr b="1" dirty="0" err="1" smtClean="0"/>
              <a:t>đề</a:t>
            </a:r>
            <a:r>
              <a:rPr b="1" dirty="0" smtClean="0"/>
              <a:t> WHERE</a:t>
            </a:r>
            <a:r>
              <a:rPr b="1" dirty="0" smtClean="0">
                <a:cs typeface="Arial" charset="0"/>
              </a:rPr>
              <a:t>—</a:t>
            </a:r>
            <a:r>
              <a:rPr b="1" dirty="0" smtClean="0"/>
              <a:t>OR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0574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FROM		SKU_DATA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WHERE	Department = 'Camping'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	 OR	Department = 'Climbing';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34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457" y="3657600"/>
            <a:ext cx="7067086" cy="2437239"/>
          </a:xfrm>
          <a:prstGeom prst="rect">
            <a:avLst/>
          </a:prstGeom>
        </p:spPr>
      </p:pic>
      <p:sp>
        <p:nvSpPr>
          <p:cNvPr id="552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 err="1"/>
              <a:t>Mệnh</a:t>
            </a:r>
            <a:r>
              <a:rPr lang="en-US" b="1" dirty="0"/>
              <a:t> </a:t>
            </a:r>
            <a:r>
              <a:rPr lang="en-US" b="1" dirty="0" err="1"/>
              <a:t>đề</a:t>
            </a:r>
            <a:r>
              <a:rPr lang="en-US" b="1" dirty="0"/>
              <a:t> WHERE</a:t>
            </a:r>
            <a:r>
              <a:rPr b="1" dirty="0" smtClean="0">
                <a:cs typeface="Arial" charset="0"/>
              </a:rPr>
              <a:t>—</a:t>
            </a:r>
            <a:r>
              <a:rPr b="1" dirty="0" smtClean="0"/>
              <a:t>IN</a:t>
            </a:r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0574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FROM		SKU_DATA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WHERE	Buyer IN ('Nancy Meyers',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			'Cindy Lo', 'Jerry Martin');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35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714" y="3867288"/>
            <a:ext cx="7428571" cy="1104762"/>
          </a:xfrm>
          <a:prstGeom prst="rect">
            <a:avLst/>
          </a:prstGeom>
        </p:spPr>
      </p:pic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 err="1"/>
              <a:t>Mệnh</a:t>
            </a:r>
            <a:r>
              <a:rPr lang="en-US" sz="4000" b="1" dirty="0"/>
              <a:t> </a:t>
            </a:r>
            <a:r>
              <a:rPr lang="en-US" sz="4000" b="1" dirty="0" err="1"/>
              <a:t>đề</a:t>
            </a:r>
            <a:r>
              <a:rPr lang="en-US" sz="4000" b="1" dirty="0"/>
              <a:t> WHERE</a:t>
            </a:r>
            <a:r>
              <a:rPr sz="4000" b="1" dirty="0" smtClean="0">
                <a:cs typeface="Arial" charset="0"/>
              </a:rPr>
              <a:t>—</a:t>
            </a:r>
            <a:r>
              <a:rPr sz="4000" b="1" dirty="0" smtClean="0"/>
              <a:t>NOT IN</a:t>
            </a:r>
          </a:p>
        </p:txBody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209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FROM		SKU_DATA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WHERE	Buyer NOT IN ('Nancy Meyers',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			'Cindy Lo', 'Jerry Martin');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36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400" y="3840162"/>
            <a:ext cx="6895238" cy="1838095"/>
          </a:xfrm>
          <a:prstGeom prst="rect">
            <a:avLst/>
          </a:prstGeom>
        </p:spPr>
      </p:pic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800" b="1" dirty="0" err="1"/>
              <a:t>Mệnh</a:t>
            </a:r>
            <a:r>
              <a:rPr lang="en-US" sz="3800" b="1" dirty="0"/>
              <a:t> </a:t>
            </a:r>
            <a:r>
              <a:rPr lang="en-US" sz="3800" b="1" dirty="0" err="1"/>
              <a:t>đề</a:t>
            </a:r>
            <a:r>
              <a:rPr lang="en-US" sz="3800" b="1" dirty="0"/>
              <a:t> </a:t>
            </a:r>
            <a:r>
              <a:rPr lang="en-US" sz="3800" b="1" dirty="0" smtClean="0"/>
              <a:t>WHERE</a:t>
            </a:r>
            <a:r>
              <a:rPr sz="3800" b="1" dirty="0" smtClean="0">
                <a:cs typeface="Arial" charset="0"/>
              </a:rPr>
              <a:t/>
            </a:r>
            <a:br>
              <a:rPr sz="3800" b="1" dirty="0" smtClean="0">
                <a:cs typeface="Arial" charset="0"/>
              </a:rPr>
            </a:br>
            <a:r>
              <a:rPr sz="3800" b="1" dirty="0" smtClean="0"/>
              <a:t>BETWEEN</a:t>
            </a:r>
            <a:r>
              <a:rPr lang="en-US" sz="3800" b="1" dirty="0" smtClean="0"/>
              <a:t>…</a:t>
            </a:r>
            <a:r>
              <a:rPr sz="3800" b="1" dirty="0" smtClean="0"/>
              <a:t> AND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0574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FROM		ORDER_ITEM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WHERE	ExtendedPrice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			BETWEEN 100 AND 200;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37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381" y="3840162"/>
            <a:ext cx="6895238" cy="1838095"/>
          </a:xfrm>
          <a:prstGeom prst="rect">
            <a:avLst/>
          </a:prstGeom>
        </p:spPr>
      </p:pic>
      <p:sp>
        <p:nvSpPr>
          <p:cNvPr id="583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 err="1"/>
              <a:t>Mệnh</a:t>
            </a:r>
            <a:r>
              <a:rPr lang="en-US" sz="4000" b="1" dirty="0"/>
              <a:t> </a:t>
            </a:r>
            <a:r>
              <a:rPr lang="en-US" sz="4000" b="1" dirty="0" err="1"/>
              <a:t>đề</a:t>
            </a:r>
            <a:r>
              <a:rPr lang="en-US" sz="4000" b="1" dirty="0"/>
              <a:t> WHERE</a:t>
            </a:r>
            <a:r>
              <a:rPr sz="4000" b="1" dirty="0" smtClean="0">
                <a:cs typeface="Arial" charset="0"/>
              </a:rPr>
              <a:t>—</a:t>
            </a:r>
            <a:r>
              <a:rPr sz="4000" b="1" dirty="0" err="1" smtClean="0"/>
              <a:t>Các</a:t>
            </a:r>
            <a:r>
              <a:rPr sz="4000" b="1" dirty="0" smtClean="0"/>
              <a:t> </a:t>
            </a:r>
            <a:r>
              <a:rPr sz="4000" b="1" dirty="0" err="1" smtClean="0"/>
              <a:t>phép</a:t>
            </a:r>
            <a:r>
              <a:rPr sz="4000" b="1" dirty="0" smtClean="0"/>
              <a:t> </a:t>
            </a:r>
            <a:r>
              <a:rPr sz="4000" b="1" dirty="0" err="1" smtClean="0"/>
              <a:t>toán</a:t>
            </a:r>
            <a:endParaRPr sz="4000" b="1" dirty="0" smtClean="0"/>
          </a:p>
        </p:txBody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0574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FROM		ORDER_ITEM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WHERE	ExtendedPrice &gt;= 100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	AND 	ExtendedPrice &lt;= 200;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38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b="1" dirty="0" err="1" smtClean="0"/>
              <a:t>Mệnh</a:t>
            </a:r>
            <a:r>
              <a:rPr sz="4000" b="1" dirty="0" smtClean="0"/>
              <a:t> </a:t>
            </a:r>
            <a:r>
              <a:rPr sz="4000" b="1" dirty="0" err="1" smtClean="0"/>
              <a:t>đề</a:t>
            </a:r>
            <a:r>
              <a:rPr sz="4000" b="1" dirty="0" smtClean="0"/>
              <a:t> WHERE</a:t>
            </a:r>
            <a:r>
              <a:rPr sz="4000" b="1" dirty="0" smtClean="0">
                <a:cs typeface="Arial" charset="0"/>
              </a:rPr>
              <a:t>—</a:t>
            </a:r>
            <a:r>
              <a:rPr sz="4000" b="1" dirty="0" smtClean="0"/>
              <a:t>LIKE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LIKE: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,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đại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_ (1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), % (1 </a:t>
            </a:r>
            <a:r>
              <a:rPr lang="en-US" dirty="0" err="1"/>
              <a:t>chuỗi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)</a:t>
            </a:r>
          </a:p>
          <a:p>
            <a:pPr eaLnBrk="1" hangingPunct="1"/>
            <a:r>
              <a:rPr lang="en-US" dirty="0" err="1" smtClean="0"/>
              <a:t>Lưu</a:t>
            </a:r>
            <a:r>
              <a:rPr lang="en-US" dirty="0" smtClean="0"/>
              <a:t> ý: Microsoft Access</a:t>
            </a:r>
          </a:p>
          <a:p>
            <a:pPr marL="914400" lvl="2" indent="0" eaLnBrk="1" hangingPunct="1">
              <a:buNone/>
            </a:pPr>
            <a:r>
              <a:rPr lang="en-US" dirty="0" smtClean="0"/>
              <a:t>?    =   1 </a:t>
            </a:r>
            <a:r>
              <a:rPr lang="en-US" dirty="0" err="1" smtClean="0"/>
              <a:t>ký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endParaRPr lang="en-US" dirty="0" smtClean="0"/>
          </a:p>
          <a:p>
            <a:pPr marL="914400" lvl="2" indent="0" eaLnBrk="1" hangingPunct="1">
              <a:buNone/>
            </a:pPr>
            <a:r>
              <a:rPr lang="en-US" dirty="0" smtClean="0"/>
              <a:t>*     =   1 </a:t>
            </a:r>
            <a:r>
              <a:rPr lang="en-US" dirty="0" err="1" smtClean="0"/>
              <a:t>chuỗi</a:t>
            </a:r>
            <a:r>
              <a:rPr lang="en-US" dirty="0" smtClean="0"/>
              <a:t> </a:t>
            </a:r>
            <a:r>
              <a:rPr lang="en-US" dirty="0" err="1" smtClean="0"/>
              <a:t>bất</a:t>
            </a:r>
            <a:r>
              <a:rPr lang="en-US" dirty="0" smtClean="0"/>
              <a:t> </a:t>
            </a:r>
            <a:r>
              <a:rPr lang="en-US" dirty="0" err="1" smtClean="0"/>
              <a:t>kỳ</a:t>
            </a:r>
            <a:endParaRPr lang="en-US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39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mtClean="0"/>
              <a:t>SQL DDL, DML, and SQL/PSM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 smtClean="0"/>
              <a:t>SQL </a:t>
            </a:r>
            <a:r>
              <a:rPr lang="en-US" altLang="en-US" dirty="0" err="1" smtClean="0"/>
              <a:t>gồm</a:t>
            </a:r>
            <a:r>
              <a:rPr lang="en-US" altLang="en-US" dirty="0" smtClean="0"/>
              <a:t>:</a:t>
            </a:r>
          </a:p>
          <a:p>
            <a:pPr lvl="1"/>
            <a:r>
              <a:rPr lang="en-US" altLang="en-US" dirty="0" err="1" smtClean="0"/>
              <a:t>Định</a:t>
            </a:r>
            <a:r>
              <a:rPr lang="en-US" altLang="en-US" dirty="0" smtClean="0"/>
              <a:t> </a:t>
            </a:r>
            <a:r>
              <a:rPr lang="en-US" altLang="en-US" dirty="0" err="1"/>
              <a:t>nghĩa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(DDL)</a:t>
            </a:r>
          </a:p>
          <a:p>
            <a:pPr lvl="1"/>
            <a:r>
              <a:rPr lang="en-US" altLang="en-US" dirty="0"/>
              <a:t>Thao </a:t>
            </a:r>
            <a:r>
              <a:rPr lang="en-US" altLang="en-US" dirty="0" err="1"/>
              <a:t>tác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(DML)</a:t>
            </a:r>
          </a:p>
          <a:p>
            <a:pPr lvl="1"/>
            <a:r>
              <a:rPr lang="en-US" altLang="en-US" dirty="0" err="1"/>
              <a:t>Định</a:t>
            </a:r>
            <a:r>
              <a:rPr lang="en-US" altLang="en-US" dirty="0"/>
              <a:t> </a:t>
            </a:r>
            <a:r>
              <a:rPr lang="en-US" altLang="en-US" dirty="0" err="1"/>
              <a:t>nghĩa</a:t>
            </a:r>
            <a:r>
              <a:rPr lang="en-US" altLang="en-US" dirty="0"/>
              <a:t> </a:t>
            </a:r>
            <a:r>
              <a:rPr lang="en-US" altLang="en-US" dirty="0" err="1"/>
              <a:t>khung</a:t>
            </a:r>
            <a:r>
              <a:rPr lang="en-US" altLang="en-US" dirty="0"/>
              <a:t> </a:t>
            </a:r>
            <a:r>
              <a:rPr lang="en-US" altLang="en-US" dirty="0" err="1"/>
              <a:t>nhìn</a:t>
            </a:r>
            <a:endParaRPr lang="en-US" altLang="en-US" dirty="0"/>
          </a:p>
          <a:p>
            <a:pPr lvl="1"/>
            <a:r>
              <a:rPr lang="en-US" altLang="en-US" dirty="0" err="1"/>
              <a:t>Ràng</a:t>
            </a:r>
            <a:r>
              <a:rPr lang="en-US" altLang="en-US" dirty="0"/>
              <a:t> </a:t>
            </a:r>
            <a:r>
              <a:rPr lang="en-US" altLang="en-US" dirty="0" err="1"/>
              <a:t>buộc</a:t>
            </a:r>
            <a:r>
              <a:rPr lang="en-US" altLang="en-US" dirty="0"/>
              <a:t> </a:t>
            </a:r>
            <a:r>
              <a:rPr lang="en-US" altLang="en-US" dirty="0" err="1"/>
              <a:t>toàn</a:t>
            </a:r>
            <a:r>
              <a:rPr lang="en-US" altLang="en-US" dirty="0"/>
              <a:t> </a:t>
            </a:r>
            <a:r>
              <a:rPr lang="en-US" altLang="en-US" dirty="0" err="1"/>
              <a:t>vẹn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 err="1"/>
              <a:t>Phân</a:t>
            </a:r>
            <a:r>
              <a:rPr lang="en-US" altLang="en-US" dirty="0"/>
              <a:t> </a:t>
            </a:r>
            <a:r>
              <a:rPr lang="en-US" altLang="en-US" dirty="0" err="1"/>
              <a:t>quyền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bảo</a:t>
            </a:r>
            <a:r>
              <a:rPr lang="en-US" altLang="en-US" dirty="0"/>
              <a:t> </a:t>
            </a:r>
            <a:r>
              <a:rPr lang="en-US" altLang="en-US" dirty="0" err="1"/>
              <a:t>mật</a:t>
            </a:r>
            <a:endParaRPr lang="en-US" altLang="en-US" dirty="0"/>
          </a:p>
          <a:p>
            <a:pPr lvl="1"/>
            <a:r>
              <a:rPr lang="en-US" altLang="en-US" dirty="0" err="1"/>
              <a:t>Điều</a:t>
            </a:r>
            <a:r>
              <a:rPr lang="en-US" altLang="en-US" dirty="0"/>
              <a:t> </a:t>
            </a:r>
            <a:r>
              <a:rPr lang="en-US" altLang="en-US" dirty="0" err="1"/>
              <a:t>khiển</a:t>
            </a:r>
            <a:r>
              <a:rPr lang="en-US" altLang="en-US" dirty="0"/>
              <a:t> </a:t>
            </a:r>
            <a:r>
              <a:rPr lang="en-US" altLang="en-US" dirty="0" err="1"/>
              <a:t>giao</a:t>
            </a:r>
            <a:r>
              <a:rPr lang="en-US" altLang="en-US" dirty="0"/>
              <a:t> </a:t>
            </a:r>
            <a:r>
              <a:rPr lang="en-US" altLang="en-US" dirty="0" err="1" smtClean="0"/>
              <a:t>tác</a:t>
            </a:r>
            <a:r>
              <a:rPr lang="en-US" altLang="en-US" dirty="0" smtClean="0"/>
              <a:t> (TCL)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714" y="3838782"/>
            <a:ext cx="7428571" cy="1104762"/>
          </a:xfrm>
          <a:prstGeom prst="rect">
            <a:avLst/>
          </a:prstGeom>
        </p:spPr>
      </p:pic>
      <p:sp>
        <p:nvSpPr>
          <p:cNvPr id="604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 err="1"/>
              <a:t>Mệnh</a:t>
            </a:r>
            <a:r>
              <a:rPr lang="en-US" sz="4000" b="1" dirty="0"/>
              <a:t> </a:t>
            </a:r>
            <a:r>
              <a:rPr lang="en-US" sz="4000" b="1" dirty="0" err="1"/>
              <a:t>đề</a:t>
            </a:r>
            <a:r>
              <a:rPr lang="en-US" sz="4000" b="1" dirty="0"/>
              <a:t> </a:t>
            </a:r>
            <a:r>
              <a:rPr lang="en-US" sz="4000" b="1" dirty="0" smtClean="0"/>
              <a:t>WHERE</a:t>
            </a:r>
            <a:r>
              <a:rPr lang="en-US" sz="4000" b="1" dirty="0" smtClean="0">
                <a:cs typeface="Arial" charset="0"/>
              </a:rPr>
              <a:t>—</a:t>
            </a:r>
            <a:r>
              <a:rPr lang="en-US" sz="4000" b="1" dirty="0" smtClean="0"/>
              <a:t>LIKE</a:t>
            </a:r>
            <a:endParaRPr sz="4000" b="1" dirty="0" smtClean="0"/>
          </a:p>
        </p:txBody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82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FROM	SKU_DATA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WHERE	Buyer LIKE 'Pete%';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40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095" y="4114800"/>
            <a:ext cx="6723809" cy="1104762"/>
          </a:xfrm>
          <a:prstGeom prst="rect">
            <a:avLst/>
          </a:prstGeom>
        </p:spPr>
      </p:pic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 err="1"/>
              <a:t>Mệnh</a:t>
            </a:r>
            <a:r>
              <a:rPr lang="en-US" sz="4000" b="1" dirty="0"/>
              <a:t> </a:t>
            </a:r>
            <a:r>
              <a:rPr lang="en-US" sz="4000" b="1" dirty="0" err="1"/>
              <a:t>đề</a:t>
            </a:r>
            <a:r>
              <a:rPr lang="en-US" sz="4000" b="1" dirty="0"/>
              <a:t> </a:t>
            </a:r>
            <a:r>
              <a:rPr lang="en-US" sz="4000" b="1" dirty="0" smtClean="0"/>
              <a:t>WHERE</a:t>
            </a:r>
            <a:r>
              <a:rPr lang="en-US" sz="4000" b="1" dirty="0" smtClean="0">
                <a:cs typeface="Arial" charset="0"/>
              </a:rPr>
              <a:t>—</a:t>
            </a:r>
            <a:r>
              <a:rPr lang="en-US" sz="4000" b="1" dirty="0" smtClean="0"/>
              <a:t>LIKE</a:t>
            </a:r>
            <a:endParaRPr sz="4000" b="1" dirty="0" smtClean="0"/>
          </a:p>
        </p:txBody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82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FROM	SKU_DATA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WHERE SKU_DESCRIPTION 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LIKE '%Tent%';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41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809" y="3702646"/>
            <a:ext cx="7552381" cy="1104762"/>
          </a:xfrm>
          <a:prstGeom prst="rect">
            <a:avLst/>
          </a:prstGeom>
        </p:spPr>
      </p:pic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 err="1"/>
              <a:t>Mệnh</a:t>
            </a:r>
            <a:r>
              <a:rPr lang="en-US" sz="4000" b="1" dirty="0"/>
              <a:t> </a:t>
            </a:r>
            <a:r>
              <a:rPr lang="en-US" sz="4000" b="1" dirty="0" err="1"/>
              <a:t>đề</a:t>
            </a:r>
            <a:r>
              <a:rPr lang="en-US" sz="4000" b="1" dirty="0"/>
              <a:t> WHERE</a:t>
            </a:r>
            <a:r>
              <a:rPr lang="en-US" sz="4000" b="1" dirty="0">
                <a:cs typeface="Arial" charset="0"/>
              </a:rPr>
              <a:t>—</a:t>
            </a:r>
            <a:r>
              <a:rPr lang="en-US" sz="4000" b="1" dirty="0"/>
              <a:t/>
            </a:r>
            <a:br>
              <a:rPr lang="en-US" sz="4000" b="1" dirty="0"/>
            </a:br>
            <a:r>
              <a:rPr lang="en-US" sz="4000" b="1" dirty="0" err="1"/>
              <a:t>Toán</a:t>
            </a:r>
            <a:r>
              <a:rPr lang="en-US" sz="4000" b="1" dirty="0"/>
              <a:t> </a:t>
            </a:r>
            <a:r>
              <a:rPr lang="en-US" sz="4000" b="1" dirty="0" err="1"/>
              <a:t>tử</a:t>
            </a:r>
            <a:r>
              <a:rPr lang="en-US" sz="4000" b="1" dirty="0"/>
              <a:t> LIKE</a:t>
            </a:r>
            <a:endParaRPr sz="4000" b="1" dirty="0" smtClean="0"/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82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SELECT	*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FROM	SKU_DATA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WHERE	SKU LIKE '%2__';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42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 smtClean="0"/>
              <a:t>hợp</a:t>
            </a:r>
            <a:r>
              <a:rPr dirty="0" smtClean="0"/>
              <a:t> I 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err="1" smtClean="0"/>
              <a:t>Bao</a:t>
            </a:r>
            <a:r>
              <a:rPr lang="en-US" dirty="0" smtClean="0"/>
              <a:t> </a:t>
            </a:r>
            <a:r>
              <a:rPr lang="en-US" dirty="0" err="1" smtClean="0"/>
              <a:t>gồm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hàm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:</a:t>
            </a:r>
          </a:p>
          <a:p>
            <a:pPr lvl="1" eaLnBrk="1" hangingPunct="1"/>
            <a:r>
              <a:rPr lang="en-US" dirty="0" smtClean="0"/>
              <a:t>COUNT</a:t>
            </a:r>
          </a:p>
          <a:p>
            <a:pPr lvl="1" eaLnBrk="1" hangingPunct="1"/>
            <a:r>
              <a:rPr lang="en-US" dirty="0" smtClean="0"/>
              <a:t>SUM</a:t>
            </a:r>
          </a:p>
          <a:p>
            <a:pPr lvl="1" eaLnBrk="1" hangingPunct="1"/>
            <a:r>
              <a:rPr lang="en-US" dirty="0" smtClean="0"/>
              <a:t>AVG</a:t>
            </a:r>
          </a:p>
          <a:p>
            <a:pPr lvl="1" eaLnBrk="1" hangingPunct="1"/>
            <a:r>
              <a:rPr lang="en-US" dirty="0" smtClean="0"/>
              <a:t>MIN</a:t>
            </a:r>
          </a:p>
          <a:p>
            <a:pPr lvl="1" eaLnBrk="1" hangingPunct="1"/>
            <a:r>
              <a:rPr lang="en-US" dirty="0" smtClean="0"/>
              <a:t>MAX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43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800" y="4217437"/>
            <a:ext cx="2409524" cy="742857"/>
          </a:xfrm>
          <a:prstGeom prst="rect">
            <a:avLst/>
          </a:prstGeom>
        </p:spPr>
      </p:pic>
      <p:sp>
        <p:nvSpPr>
          <p:cNvPr id="645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dirty="0" smtClean="0"/>
              <a:t>II</a:t>
            </a:r>
          </a:p>
        </p:txBody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590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SELECT	SUM(ExtendedPrice)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			AS	Order3000Sum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FROM	ORDER_ITEM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WHERE	OrderNumber = 3000;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44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972" y="3648121"/>
            <a:ext cx="7171428" cy="742857"/>
          </a:xfrm>
          <a:prstGeom prst="rect">
            <a:avLst/>
          </a:prstGeom>
        </p:spPr>
      </p:pic>
      <p:sp>
        <p:nvSpPr>
          <p:cNvPr id="655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dirty="0" smtClean="0"/>
              <a:t> III</a:t>
            </a:r>
          </a:p>
        </p:txBody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8288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SELECT	SUM(ExtendedPrice) AS OrderItemSum,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			AVG(ExtendedPrice) AS OrderItemAvg,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			MIN(ExtendedPrice) AS OrderItemMin,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			MAX(ExtendedPrice) AS OrderItemMax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FROM		ORDER_ITEM;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45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8666" y="3348083"/>
            <a:ext cx="2466667" cy="733333"/>
          </a:xfrm>
          <a:prstGeom prst="rect">
            <a:avLst/>
          </a:prstGeom>
        </p:spPr>
      </p:pic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dirty="0" smtClean="0"/>
              <a:t> IV</a:t>
            </a:r>
          </a:p>
        </p:txBody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524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SELECT	COUNT(*) AS NumberOfRows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FROM	ORDER_ITEM;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46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433" y="4297362"/>
            <a:ext cx="1942857" cy="742857"/>
          </a:xfrm>
          <a:prstGeom prst="rect">
            <a:avLst/>
          </a:prstGeom>
        </p:spPr>
      </p:pic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dirty="0" smtClean="0"/>
              <a:t> V</a:t>
            </a:r>
          </a:p>
        </p:txBody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514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SELECT	COUNT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			(DISTINCT Department)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			AS DeptCount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FROM	SKU_DATA;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47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869" y="3505200"/>
            <a:ext cx="2950419" cy="2641654"/>
          </a:xfrm>
          <a:prstGeom prst="rect">
            <a:avLst/>
          </a:prstGeom>
        </p:spPr>
      </p:pic>
      <p:sp>
        <p:nvSpPr>
          <p:cNvPr id="686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 smtClean="0"/>
              <a:t>Phép</a:t>
            </a:r>
            <a:r>
              <a:rPr lang="en-US" sz="4000" dirty="0" smtClean="0"/>
              <a:t> </a:t>
            </a:r>
            <a:r>
              <a:rPr lang="en-US" sz="4000" dirty="0" err="1" smtClean="0"/>
              <a:t>toán</a:t>
            </a:r>
            <a:r>
              <a:rPr lang="en-US" sz="4000" dirty="0" smtClean="0"/>
              <a:t> </a:t>
            </a:r>
            <a:r>
              <a:rPr lang="en-US" sz="4000" dirty="0" err="1" smtClean="0"/>
              <a:t>trong</a:t>
            </a:r>
            <a:r>
              <a:rPr lang="en-US" sz="4000" dirty="0" smtClean="0"/>
              <a:t> </a:t>
            </a:r>
            <a:r>
              <a:rPr lang="en-US" sz="4000" dirty="0" err="1" smtClean="0"/>
              <a:t>mệnh</a:t>
            </a:r>
            <a:r>
              <a:rPr lang="en-US" sz="4000" dirty="0" smtClean="0"/>
              <a:t> </a:t>
            </a:r>
            <a:r>
              <a:rPr lang="en-US" sz="4000" dirty="0" err="1" smtClean="0"/>
              <a:t>đề</a:t>
            </a:r>
            <a:r>
              <a:rPr lang="en-US" sz="4000" dirty="0" smtClean="0"/>
              <a:t> SELECT</a:t>
            </a:r>
            <a:endParaRPr sz="4000" dirty="0" smtClean="0"/>
          </a:p>
        </p:txBody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905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SELECT	Quantity * Price AS EP,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			ExtendedPrice</a:t>
            </a:r>
          </a:p>
          <a:p>
            <a:pPr eaLnBrk="1" hangingPunct="1"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FROM	ORDER_ITEM;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48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095" y="3652952"/>
            <a:ext cx="3723809" cy="1838095"/>
          </a:xfrm>
          <a:prstGeom prst="rect">
            <a:avLst/>
          </a:prstGeom>
        </p:spPr>
      </p:pic>
      <p:sp>
        <p:nvSpPr>
          <p:cNvPr id="696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err="1" smtClean="0"/>
              <a:t>Hàm</a:t>
            </a:r>
            <a:r>
              <a:rPr sz="4000" dirty="0" smtClean="0"/>
              <a:t> String</a:t>
            </a:r>
          </a:p>
        </p:txBody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9812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SELECT	DISTINCT RTRIM (Buyer)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			+ ' in ' + RTRIM (Department) 		AS Sponsor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FROM		SKU_DATA;</a:t>
            </a:r>
          </a:p>
        </p:txBody>
      </p:sp>
      <p:sp>
        <p:nvSpPr>
          <p:cNvPr id="69639" name="TextBox 1"/>
          <p:cNvSpPr txBox="1">
            <a:spLocks noChangeArrowheads="1"/>
          </p:cNvSpPr>
          <p:nvPr/>
        </p:nvSpPr>
        <p:spPr bwMode="auto">
          <a:xfrm>
            <a:off x="609600" y="5562600"/>
            <a:ext cx="80772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dirty="0"/>
              <a:t>NOTE: This SQL statement uses SQL Server </a:t>
            </a:r>
            <a:r>
              <a:rPr lang="en-US" dirty="0" smtClean="0"/>
              <a:t>2012 </a:t>
            </a:r>
            <a:r>
              <a:rPr lang="en-US" dirty="0"/>
              <a:t>syntax—other DBMS products use different concatenation and character string operators.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49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3600" dirty="0" smtClean="0"/>
              <a:t>Cape </a:t>
            </a:r>
            <a:r>
              <a:rPr sz="3600" dirty="0" err="1" smtClean="0"/>
              <a:t>Codd</a:t>
            </a:r>
            <a:r>
              <a:rPr sz="3600" dirty="0" smtClean="0"/>
              <a:t> Outdoor Sports</a:t>
            </a:r>
            <a:br>
              <a:rPr sz="3600" dirty="0" smtClean="0"/>
            </a:br>
            <a:r>
              <a:rPr lang="en-US" sz="3600" dirty="0" smtClean="0"/>
              <a:t>(</a:t>
            </a:r>
            <a:r>
              <a:rPr lang="en-US" sz="3600" dirty="0" err="1" smtClean="0"/>
              <a:t>Công</a:t>
            </a:r>
            <a:r>
              <a:rPr lang="en-US" sz="3600" dirty="0" smtClean="0"/>
              <a:t> ty Cape </a:t>
            </a:r>
            <a:r>
              <a:rPr lang="en-US" sz="3600" dirty="0" err="1" smtClean="0"/>
              <a:t>Codd</a:t>
            </a:r>
            <a:r>
              <a:rPr lang="en-US" sz="3600" dirty="0" smtClean="0"/>
              <a:t> Outdoor Sports)</a:t>
            </a:r>
            <a:endParaRPr sz="3600" dirty="0" smtClean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 smtClean="0"/>
              <a:t>Cape </a:t>
            </a:r>
            <a:r>
              <a:rPr lang="en-US" sz="2800" dirty="0" err="1" smtClean="0"/>
              <a:t>Codd</a:t>
            </a:r>
            <a:r>
              <a:rPr lang="en-US" sz="2800" dirty="0" smtClean="0"/>
              <a:t> Outdoor Sports </a:t>
            </a:r>
            <a:r>
              <a:rPr lang="en-US" sz="2800" dirty="0" err="1" smtClean="0"/>
              <a:t>là</a:t>
            </a:r>
            <a:r>
              <a:rPr lang="en-US" sz="2800" dirty="0" smtClean="0"/>
              <a:t> </a:t>
            </a:r>
            <a:r>
              <a:rPr lang="en-US" sz="2800" dirty="0" err="1" smtClean="0"/>
              <a:t>công</a:t>
            </a:r>
            <a:r>
              <a:rPr lang="en-US" sz="2800" dirty="0" smtClean="0"/>
              <a:t> ty </a:t>
            </a:r>
            <a:r>
              <a:rPr lang="en-US" sz="2800" dirty="0" err="1" smtClean="0"/>
              <a:t>chuyên</a:t>
            </a:r>
            <a:r>
              <a:rPr lang="en-US" sz="2800" dirty="0" smtClean="0"/>
              <a:t> </a:t>
            </a:r>
            <a:r>
              <a:rPr lang="en-US" sz="2800" dirty="0" err="1" smtClean="0"/>
              <a:t>cung</a:t>
            </a:r>
            <a:r>
              <a:rPr lang="en-US" sz="2800" dirty="0" smtClean="0"/>
              <a:t> </a:t>
            </a:r>
            <a:r>
              <a:rPr lang="en-US" sz="2800" dirty="0" err="1" smtClean="0"/>
              <a:t>cấp</a:t>
            </a:r>
            <a:r>
              <a:rPr lang="en-US" sz="2800" dirty="0" smtClean="0"/>
              <a:t> </a:t>
            </a:r>
            <a:r>
              <a:rPr lang="en-US" sz="2800" dirty="0" err="1" smtClean="0"/>
              <a:t>thiết</a:t>
            </a:r>
            <a:r>
              <a:rPr lang="en-US" sz="2800" dirty="0" smtClean="0"/>
              <a:t> </a:t>
            </a:r>
            <a:r>
              <a:rPr lang="en-US" sz="2800" dirty="0" err="1" smtClean="0"/>
              <a:t>bị</a:t>
            </a:r>
            <a:r>
              <a:rPr lang="en-US" sz="2800" dirty="0" smtClean="0"/>
              <a:t> </a:t>
            </a:r>
            <a:r>
              <a:rPr lang="en-US" sz="2800" dirty="0" err="1" smtClean="0"/>
              <a:t>bán</a:t>
            </a:r>
            <a:r>
              <a:rPr lang="en-US" sz="2800" dirty="0" smtClean="0"/>
              <a:t> </a:t>
            </a:r>
            <a:r>
              <a:rPr lang="en-US" sz="2800" dirty="0" err="1" smtClean="0"/>
              <a:t>lẻ</a:t>
            </a:r>
            <a:endParaRPr lang="en-US" sz="2800" dirty="0" smtClean="0"/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/>
              <a:t>Công</a:t>
            </a:r>
            <a:r>
              <a:rPr lang="en-US" sz="2800" dirty="0" smtClean="0"/>
              <a:t> ty Cape </a:t>
            </a:r>
            <a:r>
              <a:rPr lang="en-US" sz="2800" dirty="0" err="1" smtClean="0"/>
              <a:t>Codd</a:t>
            </a:r>
            <a:r>
              <a:rPr lang="en-US" sz="2800" dirty="0" smtClean="0"/>
              <a:t> Outdoor Sports </a:t>
            </a:r>
            <a:r>
              <a:rPr lang="en-US" sz="2800" dirty="0" err="1" smtClean="0"/>
              <a:t>có</a:t>
            </a:r>
            <a:r>
              <a:rPr lang="en-US" sz="2800" dirty="0" smtClean="0"/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 15 </a:t>
            </a:r>
            <a:r>
              <a:rPr lang="en-US" dirty="0" err="1" smtClean="0"/>
              <a:t>cửa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r>
              <a:rPr lang="en-US" dirty="0" smtClean="0"/>
              <a:t> </a:t>
            </a:r>
            <a:r>
              <a:rPr lang="en-US" dirty="0" err="1" smtClean="0"/>
              <a:t>bán</a:t>
            </a:r>
            <a:r>
              <a:rPr lang="en-US" dirty="0" smtClean="0"/>
              <a:t> </a:t>
            </a:r>
            <a:r>
              <a:rPr lang="en-US" dirty="0" err="1" smtClean="0"/>
              <a:t>lẻ</a:t>
            </a:r>
            <a:r>
              <a:rPr lang="en-US" dirty="0" smtClean="0"/>
              <a:t> ở </a:t>
            </a:r>
            <a:r>
              <a:rPr lang="en-US" dirty="0" err="1" smtClean="0"/>
              <a:t>Mỹ</a:t>
            </a:r>
            <a:r>
              <a:rPr lang="en-US" dirty="0" smtClean="0"/>
              <a:t>, Canada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 1 </a:t>
            </a:r>
            <a:r>
              <a:rPr lang="en-US" dirty="0" err="1" smtClean="0"/>
              <a:t>cửa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r>
              <a:rPr lang="en-US" dirty="0" smtClean="0"/>
              <a:t> online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 1 </a:t>
            </a:r>
            <a:r>
              <a:rPr lang="en-US" dirty="0" err="1" smtClean="0"/>
              <a:t>phòng</a:t>
            </a:r>
            <a:r>
              <a:rPr lang="en-US" dirty="0" smtClean="0"/>
              <a:t> ban </a:t>
            </a:r>
            <a:r>
              <a:rPr lang="en-US" dirty="0" err="1" smtClean="0"/>
              <a:t>nhận</a:t>
            </a:r>
            <a:r>
              <a:rPr lang="en-US" dirty="0" smtClean="0"/>
              <a:t> </a:t>
            </a:r>
            <a:r>
              <a:rPr lang="en-US" dirty="0" err="1" smtClean="0"/>
              <a:t>đơn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/>
              <a:t>Doanh</a:t>
            </a:r>
            <a:r>
              <a:rPr lang="en-US" sz="2800" dirty="0" smtClean="0"/>
              <a:t> </a:t>
            </a:r>
            <a:r>
              <a:rPr lang="en-US" sz="2800" dirty="0" err="1" smtClean="0"/>
              <a:t>thu</a:t>
            </a:r>
            <a:r>
              <a:rPr lang="en-US" sz="2800" dirty="0" smtClean="0"/>
              <a:t> </a:t>
            </a:r>
            <a:r>
              <a:rPr lang="en-US" sz="2800" dirty="0" err="1" smtClean="0"/>
              <a:t>bán</a:t>
            </a:r>
            <a:r>
              <a:rPr lang="en-US" sz="2800" dirty="0" smtClean="0"/>
              <a:t> </a:t>
            </a:r>
            <a:r>
              <a:rPr lang="en-US" sz="2800" dirty="0" err="1" smtClean="0"/>
              <a:t>hàng</a:t>
            </a:r>
            <a:r>
              <a:rPr lang="en-US" sz="2800" dirty="0" smtClean="0"/>
              <a:t> </a:t>
            </a:r>
            <a:r>
              <a:rPr lang="en-US" sz="2800" dirty="0" err="1" smtClean="0"/>
              <a:t>được</a:t>
            </a:r>
            <a:r>
              <a:rPr lang="en-US" sz="2800" dirty="0" smtClean="0"/>
              <a:t> </a:t>
            </a:r>
            <a:r>
              <a:rPr lang="en-US" sz="2800" dirty="0" err="1" smtClean="0"/>
              <a:t>lưu</a:t>
            </a:r>
            <a:r>
              <a:rPr lang="en-US" sz="2800" dirty="0" smtClean="0"/>
              <a:t> </a:t>
            </a:r>
            <a:r>
              <a:rPr lang="en-US" sz="2800" dirty="0" err="1" smtClean="0"/>
              <a:t>trong</a:t>
            </a:r>
            <a:r>
              <a:rPr lang="en-US" sz="2800" dirty="0" smtClean="0"/>
              <a:t> CSDL Oracle Database 11</a:t>
            </a:r>
            <a:r>
              <a:rPr lang="en-US" sz="2800" i="1" dirty="0" smtClean="0"/>
              <a:t>g</a:t>
            </a:r>
            <a:r>
              <a:rPr lang="en-US" sz="2800" dirty="0" smtClean="0"/>
              <a:t>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952" y="4295889"/>
            <a:ext cx="6438095" cy="1828571"/>
          </a:xfrm>
          <a:prstGeom prst="rect">
            <a:avLst/>
          </a:prstGeom>
        </p:spPr>
      </p:pic>
      <p:sp>
        <p:nvSpPr>
          <p:cNvPr id="706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err="1" smtClean="0"/>
              <a:t>Mệnh</a:t>
            </a:r>
            <a:r>
              <a:rPr sz="4000" dirty="0" smtClean="0"/>
              <a:t> </a:t>
            </a:r>
            <a:r>
              <a:rPr sz="4000" dirty="0" err="1" smtClean="0"/>
              <a:t>đề</a:t>
            </a:r>
            <a:r>
              <a:rPr sz="4000" dirty="0" smtClean="0"/>
              <a:t> GROUP BY I</a:t>
            </a:r>
          </a:p>
        </p:txBody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743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SELECT		Department, Buyer,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				COUNT(*) AS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				Dept_Buyer_SKU_Count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FROM		SKU_DATA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b="1" smtClean="0">
                <a:solidFill>
                  <a:srgbClr val="00B0F0"/>
                </a:solidFill>
                <a:latin typeface="Courier New" pitchFamily="49" charset="0"/>
              </a:rPr>
              <a:t>GROUP BY 	Department, Buyer;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50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/>
              <a:t>Mệnh</a:t>
            </a:r>
            <a:r>
              <a:rPr lang="en-US" sz="4000" dirty="0"/>
              <a:t> </a:t>
            </a:r>
            <a:r>
              <a:rPr lang="en-US" sz="4000" dirty="0" err="1"/>
              <a:t>đề</a:t>
            </a:r>
            <a:r>
              <a:rPr sz="4000" dirty="0" smtClean="0"/>
              <a:t> GROUP BY II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31242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99CC"/>
                </a:solidFill>
                <a:latin typeface="Courier New" pitchFamily="49" charset="0"/>
              </a:rPr>
              <a:t>SELECT		Department, COUNT(*) AS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99CC"/>
                </a:solidFill>
                <a:latin typeface="Courier New" pitchFamily="49" charset="0"/>
              </a:rPr>
              <a:t>				Dept_SKU_Count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99CC"/>
                </a:solidFill>
                <a:latin typeface="Courier New" pitchFamily="49" charset="0"/>
              </a:rPr>
              <a:t>FROM			SKU_DATA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99CC"/>
                </a:solidFill>
                <a:latin typeface="Courier New" pitchFamily="49" charset="0"/>
              </a:rPr>
              <a:t>WHERE		SKU &lt;&gt; 302000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99CC"/>
                </a:solidFill>
                <a:latin typeface="Courier New" pitchFamily="49" charset="0"/>
              </a:rPr>
              <a:t>GROUP BY  	Department</a:t>
            </a:r>
          </a:p>
          <a:p>
            <a:pPr eaLnBrk="1" hangingPunct="1">
              <a:buFontTx/>
              <a:buNone/>
            </a:pPr>
            <a:r>
              <a:rPr lang="en-US" sz="2800" b="1" smtClean="0">
                <a:solidFill>
                  <a:srgbClr val="0099CC"/>
                </a:solidFill>
                <a:latin typeface="Courier New" pitchFamily="49" charset="0"/>
              </a:rPr>
              <a:t>ORDER BY	  	Dept_SKU_Count;</a:t>
            </a:r>
          </a:p>
        </p:txBody>
      </p:sp>
      <p:pic>
        <p:nvPicPr>
          <p:cNvPr id="74758" name="Picture 6" descr="C:\Users\Auer.WWU\Auer-Projects\Kroenke-Auer-Projects\Kroenke-Auer-DBP-e11\DBP-e11-Chapter-Drafts\DBP-e11-Chapter-02\DBP-e11-Ch02-Art-Log-and-TIF-Files\DBP-e11-SQL-Results-02-043.t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71800" y="4800600"/>
            <a:ext cx="3175000" cy="114300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51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333" y="4972187"/>
            <a:ext cx="4133333" cy="1095238"/>
          </a:xfrm>
          <a:prstGeom prst="rect">
            <a:avLst/>
          </a:prstGeom>
        </p:spPr>
      </p:pic>
      <p:sp>
        <p:nvSpPr>
          <p:cNvPr id="737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/>
              <a:t>Mệnh</a:t>
            </a:r>
            <a:r>
              <a:rPr lang="en-US" sz="4000" dirty="0"/>
              <a:t> </a:t>
            </a:r>
            <a:r>
              <a:rPr lang="en-US" sz="4000" dirty="0" err="1"/>
              <a:t>đề</a:t>
            </a:r>
            <a:r>
              <a:rPr sz="4000" dirty="0" smtClean="0"/>
              <a:t> GROUP BY III</a:t>
            </a:r>
          </a:p>
        </p:txBody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3429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SELECT		Department, COUNT(*) AS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				Dept_SKU_Count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FROM			SKU_DATA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WHERE		SKU &lt;&gt; 302000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GROUP BY 	Department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HAVING 		COUNT (*) &gt; 1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b="1" smtClean="0">
                <a:solidFill>
                  <a:srgbClr val="00B0F0"/>
                </a:solidFill>
                <a:latin typeface="Courier New" pitchFamily="49" charset="0"/>
              </a:rPr>
              <a:t>ORDER BY		Dept_SKU_Count</a:t>
            </a:r>
            <a:r>
              <a:rPr lang="en-US" sz="2800" b="1" smtClean="0">
                <a:solidFill>
                  <a:srgbClr val="0066FF"/>
                </a:solidFill>
                <a:latin typeface="Courier New" pitchFamily="49" charset="0"/>
              </a:rPr>
              <a:t>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52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8469" y="4705443"/>
            <a:ext cx="1800000" cy="742857"/>
          </a:xfrm>
          <a:prstGeom prst="rect">
            <a:avLst/>
          </a:prstGeom>
        </p:spPr>
      </p:pic>
      <p:sp>
        <p:nvSpPr>
          <p:cNvPr id="7475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554162"/>
          </a:xfrm>
        </p:spPr>
        <p:txBody>
          <a:bodyPr/>
          <a:lstStyle/>
          <a:p>
            <a:pPr eaLnBrk="1" hangingPunct="1"/>
            <a:r>
              <a:rPr dirty="0" err="1" smtClean="0"/>
              <a:t>Truy</a:t>
            </a:r>
            <a:r>
              <a:rPr dirty="0" smtClean="0"/>
              <a:t> </a:t>
            </a:r>
            <a:r>
              <a:rPr dirty="0" err="1" smtClean="0"/>
              <a:t>vấn</a:t>
            </a:r>
            <a:r>
              <a:rPr dirty="0" smtClean="0"/>
              <a:t> </a:t>
            </a:r>
            <a:r>
              <a:rPr dirty="0" err="1" smtClean="0"/>
              <a:t>lồng</a:t>
            </a:r>
            <a:r>
              <a:rPr dirty="0" smtClean="0"/>
              <a:t/>
            </a:r>
            <a:br>
              <a:rPr dirty="0" smtClean="0"/>
            </a:br>
            <a:r>
              <a:rPr dirty="0" smtClean="0"/>
              <a:t>Subqueries I</a:t>
            </a:r>
          </a:p>
        </p:txBody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05000"/>
            <a:ext cx="8229600" cy="26670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SELECT	SUM (ExtendedPrice) AS Revenue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FROM		ORDER_ITEM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WHERE		SKU IN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			(SELECT   SKU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			 FROM	    SKU_DATA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smtClean="0">
                <a:solidFill>
                  <a:srgbClr val="00B0F0"/>
                </a:solidFill>
                <a:latin typeface="Courier New" pitchFamily="49" charset="0"/>
              </a:rPr>
              <a:t>			 WHERE    Department = 'Water Sports');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2000" b="1" smtClean="0">
              <a:solidFill>
                <a:srgbClr val="0066FF"/>
              </a:solidFill>
              <a:latin typeface="Courier New" pitchFamily="49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smtClean="0"/>
              <a:t>Note: The second SELECT statement is a </a:t>
            </a:r>
            <a:r>
              <a:rPr lang="en-US" sz="2400" b="1" smtClean="0">
                <a:solidFill>
                  <a:srgbClr val="00B0F0"/>
                </a:solidFill>
              </a:rPr>
              <a:t>subquery</a:t>
            </a:r>
            <a:r>
              <a:rPr lang="en-US" sz="2400" smtClean="0"/>
              <a:t>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53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8385" y="5044741"/>
            <a:ext cx="1838967" cy="1184942"/>
          </a:xfrm>
          <a:prstGeom prst="rect">
            <a:avLst/>
          </a:prstGeom>
        </p:spPr>
      </p:pic>
      <p:sp>
        <p:nvSpPr>
          <p:cNvPr id="757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lồng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Subqueries I</a:t>
            </a:r>
            <a:endParaRPr dirty="0" smtClean="0"/>
          </a:p>
        </p:txBody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3429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SELECT   Buyer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FROM	   SKU_DATA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WHERE	   SKU IN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		   (SELECT	SKU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		    FROM	ORDER_ITEM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		    WHERE	</a:t>
            </a:r>
            <a:r>
              <a:rPr lang="en-US" sz="2000" b="1" dirty="0" err="1" smtClean="0">
                <a:solidFill>
                  <a:srgbClr val="00B0F0"/>
                </a:solidFill>
                <a:latin typeface="Courier New" pitchFamily="49" charset="0"/>
              </a:rPr>
              <a:t>OrderNumber</a:t>
            </a: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 IN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				(SELECT	</a:t>
            </a:r>
            <a:r>
              <a:rPr lang="en-US" sz="2000" b="1" dirty="0" err="1" smtClean="0">
                <a:solidFill>
                  <a:srgbClr val="00B0F0"/>
                </a:solidFill>
                <a:latin typeface="Courier New" pitchFamily="49" charset="0"/>
              </a:rPr>
              <a:t>OrderNumber</a:t>
            </a:r>
            <a:endParaRPr lang="en-US" sz="2000" b="1" dirty="0" smtClean="0">
              <a:solidFill>
                <a:srgbClr val="00B0F0"/>
              </a:solidFill>
              <a:latin typeface="Courier New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				 FROM		RETAIL_ORDER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				 WHERE	</a:t>
            </a:r>
            <a:r>
              <a:rPr lang="en-US" sz="2000" b="1" dirty="0" err="1" smtClean="0">
                <a:solidFill>
                  <a:srgbClr val="00B0F0"/>
                </a:solidFill>
                <a:latin typeface="Courier New" pitchFamily="49" charset="0"/>
              </a:rPr>
              <a:t>OrderMonth</a:t>
            </a: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 = 'January'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				     AND	</a:t>
            </a:r>
            <a:r>
              <a:rPr lang="en-US" sz="2000" b="1" dirty="0" err="1" smtClean="0">
                <a:solidFill>
                  <a:srgbClr val="00B0F0"/>
                </a:solidFill>
                <a:latin typeface="Courier New" pitchFamily="49" charset="0"/>
              </a:rPr>
              <a:t>OrderYear</a:t>
            </a:r>
            <a:r>
              <a:rPr lang="en-US" sz="2000" b="1" dirty="0" smtClean="0">
                <a:solidFill>
                  <a:srgbClr val="00B0F0"/>
                </a:solidFill>
                <a:latin typeface="Courier New" pitchFamily="49" charset="0"/>
              </a:rPr>
              <a:t> = 2013));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54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202" y="3124200"/>
            <a:ext cx="3942857" cy="2923809"/>
          </a:xfrm>
          <a:prstGeom prst="rect">
            <a:avLst/>
          </a:prstGeom>
        </p:spPr>
      </p:pic>
      <p:sp>
        <p:nvSpPr>
          <p:cNvPr id="768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err="1" smtClean="0"/>
              <a:t>Truy</a:t>
            </a:r>
            <a:r>
              <a:rPr sz="4000" dirty="0" smtClean="0"/>
              <a:t> </a:t>
            </a:r>
            <a:r>
              <a:rPr sz="4000" dirty="0" err="1" smtClean="0"/>
              <a:t>vấn</a:t>
            </a:r>
            <a:r>
              <a:rPr sz="4000" dirty="0" smtClean="0"/>
              <a:t> </a:t>
            </a:r>
            <a:r>
              <a:rPr sz="4000" dirty="0" err="1" smtClean="0"/>
              <a:t>trên</a:t>
            </a:r>
            <a:r>
              <a:rPr sz="4000" dirty="0" smtClean="0"/>
              <a:t> </a:t>
            </a:r>
            <a:r>
              <a:rPr sz="4000" dirty="0" err="1" smtClean="0"/>
              <a:t>nhiều</a:t>
            </a:r>
            <a:r>
              <a:rPr sz="4000" dirty="0" smtClean="0"/>
              <a:t> </a:t>
            </a:r>
            <a:r>
              <a:rPr sz="4000" dirty="0" err="1" smtClean="0"/>
              <a:t>bảng</a:t>
            </a:r>
            <a:r>
              <a:rPr sz="4000" dirty="0" smtClean="0"/>
              <a:t>:</a:t>
            </a:r>
            <a:br>
              <a:rPr sz="4000" dirty="0" smtClean="0"/>
            </a:br>
            <a:r>
              <a:rPr sz="4000" dirty="0" smtClean="0"/>
              <a:t>Joins I</a:t>
            </a:r>
          </a:p>
        </p:txBody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524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b="1" smtClean="0">
                <a:solidFill>
                  <a:srgbClr val="00B0F0"/>
                </a:solidFill>
                <a:latin typeface="Courier New" pitchFamily="49" charset="0"/>
              </a:rPr>
              <a:t>SELECT	Buyer, ExtendedPrice</a:t>
            </a:r>
          </a:p>
          <a:p>
            <a:pPr eaLnBrk="1" hangingPunct="1">
              <a:buFontTx/>
              <a:buNone/>
            </a:pPr>
            <a:r>
              <a:rPr lang="en-US" sz="2400" b="1" smtClean="0">
                <a:solidFill>
                  <a:srgbClr val="00B0F0"/>
                </a:solidFill>
                <a:latin typeface="Courier New" pitchFamily="49" charset="0"/>
              </a:rPr>
              <a:t>FROM		SKU_DATA, ORDER_ITEM</a:t>
            </a:r>
          </a:p>
          <a:p>
            <a:pPr eaLnBrk="1" hangingPunct="1">
              <a:buFontTx/>
              <a:buNone/>
            </a:pPr>
            <a:r>
              <a:rPr lang="en-US" sz="2400" b="1" smtClean="0">
                <a:solidFill>
                  <a:srgbClr val="00B0F0"/>
                </a:solidFill>
                <a:latin typeface="Courier New" pitchFamily="49" charset="0"/>
              </a:rPr>
              <a:t>WHERE		SKU_DATA.SKU = ORDER_ITEM.SKU;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55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1047" y="4495800"/>
            <a:ext cx="3961905" cy="1466667"/>
          </a:xfrm>
          <a:prstGeom prst="rect">
            <a:avLst/>
          </a:prstGeom>
        </p:spPr>
      </p:pic>
      <p:sp>
        <p:nvSpPr>
          <p:cNvPr id="778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/>
              <a:t>Truy</a:t>
            </a:r>
            <a:r>
              <a:rPr lang="en-US" sz="4000" dirty="0"/>
              <a:t> </a:t>
            </a:r>
            <a:r>
              <a:rPr lang="en-US" sz="4000" dirty="0" err="1"/>
              <a:t>vấn</a:t>
            </a:r>
            <a:r>
              <a:rPr lang="en-US" sz="4000" dirty="0"/>
              <a:t> </a:t>
            </a:r>
            <a:r>
              <a:rPr lang="en-US" sz="4000" dirty="0" err="1"/>
              <a:t>trên</a:t>
            </a:r>
            <a:r>
              <a:rPr lang="en-US" sz="4000" dirty="0"/>
              <a:t> </a:t>
            </a:r>
            <a:r>
              <a:rPr lang="en-US" sz="4000" dirty="0" err="1"/>
              <a:t>nhiều</a:t>
            </a:r>
            <a:r>
              <a:rPr lang="en-US" sz="4000" dirty="0"/>
              <a:t> </a:t>
            </a:r>
            <a:r>
              <a:rPr lang="en-US" sz="4000" dirty="0" err="1"/>
              <a:t>bảng</a:t>
            </a:r>
            <a:r>
              <a:rPr lang="en-US" sz="4000" dirty="0"/>
              <a:t> </a:t>
            </a:r>
            <a:r>
              <a:rPr sz="4000" dirty="0" smtClean="0"/>
              <a:t>:</a:t>
            </a:r>
            <a:br>
              <a:rPr sz="4000" dirty="0" smtClean="0"/>
            </a:br>
            <a:r>
              <a:rPr sz="4000" dirty="0" smtClean="0"/>
              <a:t>Joins II</a:t>
            </a:r>
          </a:p>
        </p:txBody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7432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b="1" dirty="0" smtClean="0">
                <a:solidFill>
                  <a:srgbClr val="00B0F0"/>
                </a:solidFill>
                <a:latin typeface="Courier New" pitchFamily="49" charset="0"/>
              </a:rPr>
              <a:t>SELECT	Buyer, SUM(</a:t>
            </a:r>
            <a:r>
              <a:rPr lang="en-US" sz="2400" b="1" dirty="0" err="1" smtClean="0">
                <a:solidFill>
                  <a:srgbClr val="00B0F0"/>
                </a:solidFill>
                <a:latin typeface="Courier New" pitchFamily="49" charset="0"/>
              </a:rPr>
              <a:t>ExtendedPrice</a:t>
            </a:r>
            <a:r>
              <a:rPr lang="en-US" sz="2400" b="1" dirty="0" smtClean="0">
                <a:solidFill>
                  <a:srgbClr val="00B0F0"/>
                </a:solidFill>
                <a:latin typeface="Courier New" pitchFamily="49" charset="0"/>
              </a:rPr>
              <a:t>)</a:t>
            </a:r>
          </a:p>
          <a:p>
            <a:pPr eaLnBrk="1" hangingPunct="1">
              <a:buFontTx/>
              <a:buNone/>
            </a:pPr>
            <a:r>
              <a:rPr lang="en-US" sz="2400" b="1" dirty="0" smtClean="0">
                <a:solidFill>
                  <a:srgbClr val="00B0F0"/>
                </a:solidFill>
                <a:latin typeface="Courier New" pitchFamily="49" charset="0"/>
              </a:rPr>
              <a:t>			AS </a:t>
            </a:r>
            <a:r>
              <a:rPr lang="en-US" sz="2400" b="1" dirty="0" err="1" smtClean="0">
                <a:solidFill>
                  <a:srgbClr val="00B0F0"/>
                </a:solidFill>
                <a:latin typeface="Courier New" pitchFamily="49" charset="0"/>
              </a:rPr>
              <a:t>BuyerRevenue</a:t>
            </a:r>
            <a:endParaRPr lang="en-US" sz="2400" b="1" dirty="0" smtClean="0">
              <a:solidFill>
                <a:srgbClr val="00B0F0"/>
              </a:solidFill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sz="2400" b="1" dirty="0" smtClean="0">
                <a:solidFill>
                  <a:srgbClr val="00B0F0"/>
                </a:solidFill>
                <a:latin typeface="Courier New" pitchFamily="49" charset="0"/>
              </a:rPr>
              <a:t>FROM		SKU_DATA, ORDER_ITEM</a:t>
            </a:r>
          </a:p>
          <a:p>
            <a:pPr eaLnBrk="1" hangingPunct="1">
              <a:buFontTx/>
              <a:buNone/>
            </a:pPr>
            <a:r>
              <a:rPr lang="en-US" sz="2400" b="1" dirty="0" smtClean="0">
                <a:solidFill>
                  <a:srgbClr val="00B0F0"/>
                </a:solidFill>
                <a:latin typeface="Courier New" pitchFamily="49" charset="0"/>
              </a:rPr>
              <a:t>WHERE		SKU_DATA.SKU = ORDER_ITEM.SKU</a:t>
            </a:r>
          </a:p>
          <a:p>
            <a:pPr eaLnBrk="1" hangingPunct="1">
              <a:buFontTx/>
              <a:buNone/>
            </a:pPr>
            <a:r>
              <a:rPr lang="en-US" sz="2400" b="1" dirty="0" smtClean="0">
                <a:solidFill>
                  <a:srgbClr val="00B0F0"/>
                </a:solidFill>
                <a:latin typeface="Courier New" pitchFamily="49" charset="0"/>
              </a:rPr>
              <a:t>GROUP BY	Buyer</a:t>
            </a:r>
          </a:p>
          <a:p>
            <a:pPr eaLnBrk="1" hangingPunct="1">
              <a:buFontTx/>
              <a:buNone/>
            </a:pPr>
            <a:r>
              <a:rPr lang="en-US" sz="2400" b="1" dirty="0" smtClean="0">
                <a:solidFill>
                  <a:srgbClr val="00B0F0"/>
                </a:solidFill>
                <a:latin typeface="Courier New" pitchFamily="49" charset="0"/>
              </a:rPr>
              <a:t>ORDER BY	</a:t>
            </a:r>
            <a:r>
              <a:rPr lang="en-US" sz="2400" b="1" dirty="0" err="1" smtClean="0">
                <a:solidFill>
                  <a:srgbClr val="00B0F0"/>
                </a:solidFill>
                <a:latin typeface="Courier New" pitchFamily="49" charset="0"/>
              </a:rPr>
              <a:t>BuyerRevenue</a:t>
            </a:r>
            <a:r>
              <a:rPr lang="en-US" sz="2400" b="1" dirty="0" smtClean="0">
                <a:solidFill>
                  <a:srgbClr val="00B0F0"/>
                </a:solidFill>
                <a:latin typeface="Courier New" pitchFamily="49" charset="0"/>
              </a:rPr>
              <a:t> DESC;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56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892" y="3845087"/>
            <a:ext cx="4357353" cy="2376034"/>
          </a:xfrm>
          <a:prstGeom prst="rect">
            <a:avLst/>
          </a:prstGeom>
        </p:spPr>
      </p:pic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/>
              <a:t>Truy</a:t>
            </a:r>
            <a:r>
              <a:rPr lang="en-US" sz="4000" dirty="0"/>
              <a:t> </a:t>
            </a:r>
            <a:r>
              <a:rPr lang="en-US" sz="4000" dirty="0" err="1"/>
              <a:t>vấn</a:t>
            </a:r>
            <a:r>
              <a:rPr lang="en-US" sz="4000" dirty="0"/>
              <a:t> </a:t>
            </a:r>
            <a:r>
              <a:rPr lang="en-US" sz="4000" dirty="0" err="1"/>
              <a:t>trên</a:t>
            </a:r>
            <a:r>
              <a:rPr lang="en-US" sz="4000" dirty="0"/>
              <a:t> </a:t>
            </a:r>
            <a:r>
              <a:rPr lang="en-US" sz="4000" dirty="0" err="1"/>
              <a:t>nhiều</a:t>
            </a:r>
            <a:r>
              <a:rPr lang="en-US" sz="4000" dirty="0"/>
              <a:t> </a:t>
            </a:r>
            <a:r>
              <a:rPr lang="en-US" sz="4000" dirty="0" err="1"/>
              <a:t>bảng</a:t>
            </a:r>
            <a:r>
              <a:rPr lang="en-US" sz="4000" dirty="0"/>
              <a:t> </a:t>
            </a:r>
            <a:r>
              <a:rPr sz="4000" dirty="0" smtClean="0"/>
              <a:t>:</a:t>
            </a:r>
            <a:br>
              <a:rPr sz="4000" dirty="0" smtClean="0"/>
            </a:br>
            <a:r>
              <a:rPr sz="4000" dirty="0" smtClean="0"/>
              <a:t>Joins III</a:t>
            </a:r>
          </a:p>
        </p:txBody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286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b="1" smtClean="0">
                <a:solidFill>
                  <a:srgbClr val="0099CC"/>
                </a:solidFill>
                <a:latin typeface="Courier New" pitchFamily="49" charset="0"/>
              </a:rPr>
              <a:t>SELECT	Buyer, ExtendedPrice, OrderMonth</a:t>
            </a:r>
          </a:p>
          <a:p>
            <a:pPr eaLnBrk="1" hangingPunct="1">
              <a:buFontTx/>
              <a:buNone/>
            </a:pPr>
            <a:r>
              <a:rPr lang="en-US" sz="2400" b="1" smtClean="0">
                <a:solidFill>
                  <a:srgbClr val="0099CC"/>
                </a:solidFill>
                <a:latin typeface="Courier New" pitchFamily="49" charset="0"/>
              </a:rPr>
              <a:t>FROM		SKU_DATA, ORDER_ITEM, RETAIL_ORDER</a:t>
            </a:r>
          </a:p>
          <a:p>
            <a:pPr eaLnBrk="1" hangingPunct="1">
              <a:buFontTx/>
              <a:buNone/>
            </a:pPr>
            <a:r>
              <a:rPr lang="en-US" sz="2400" b="1" smtClean="0">
                <a:solidFill>
                  <a:srgbClr val="0099CC"/>
                </a:solidFill>
                <a:latin typeface="Courier New" pitchFamily="49" charset="0"/>
              </a:rPr>
              <a:t>WHERE		SKU_DATA.SKU = ORDER_ITEM.SKU</a:t>
            </a:r>
          </a:p>
          <a:p>
            <a:pPr eaLnBrk="1" hangingPunct="1">
              <a:buFontTx/>
              <a:buNone/>
            </a:pPr>
            <a:r>
              <a:rPr lang="en-US" sz="2400" b="1" smtClean="0">
                <a:solidFill>
                  <a:srgbClr val="0099CC"/>
                </a:solidFill>
                <a:latin typeface="Courier New" pitchFamily="49" charset="0"/>
              </a:rPr>
              <a:t>		AND	ORDER_ITEM.OrderNumber =</a:t>
            </a:r>
          </a:p>
          <a:p>
            <a:pPr eaLnBrk="1" hangingPunct="1">
              <a:buFontTx/>
              <a:buNone/>
            </a:pPr>
            <a:r>
              <a:rPr lang="en-US" sz="2400" b="1" smtClean="0">
                <a:solidFill>
                  <a:srgbClr val="0099CC"/>
                </a:solidFill>
                <a:latin typeface="Courier New" pitchFamily="49" charset="0"/>
              </a:rPr>
              <a:t>			RETAIL_ORDER.OrderNumber;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57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err="1" smtClean="0"/>
              <a:t>Cú</a:t>
            </a:r>
            <a:r>
              <a:rPr sz="4000" dirty="0" smtClean="0"/>
              <a:t> </a:t>
            </a:r>
            <a:r>
              <a:rPr sz="4000" dirty="0" err="1" smtClean="0"/>
              <a:t>pháp</a:t>
            </a:r>
            <a:r>
              <a:rPr sz="4000" dirty="0" smtClean="0"/>
              <a:t>: JOIN ON</a:t>
            </a:r>
          </a:p>
        </p:txBody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286000"/>
          </a:xfrm>
        </p:spPr>
        <p:txBody>
          <a:bodyPr/>
          <a:lstStyle/>
          <a:p>
            <a:pPr eaLnBrk="1" hangingPunct="1">
              <a:buNone/>
            </a:pP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SELECT </a:t>
            </a:r>
            <a:r>
              <a:rPr lang="en-US" sz="1800" b="1" dirty="0" err="1">
                <a:solidFill>
                  <a:srgbClr val="00B0F0"/>
                </a:solidFill>
                <a:latin typeface="Courier New" pitchFamily="49" charset="0"/>
              </a:rPr>
              <a:t>RETAIL_ORDER.OrderNumber</a:t>
            </a: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, </a:t>
            </a:r>
            <a:r>
              <a:rPr lang="en-US" sz="1800" b="1" dirty="0" err="1">
                <a:solidFill>
                  <a:srgbClr val="00B0F0"/>
                </a:solidFill>
                <a:latin typeface="Courier New" pitchFamily="49" charset="0"/>
              </a:rPr>
              <a:t>StoreNumber</a:t>
            </a: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, </a:t>
            </a:r>
            <a:r>
              <a:rPr lang="en-US" sz="1800" b="1" dirty="0" err="1">
                <a:solidFill>
                  <a:srgbClr val="00B0F0"/>
                </a:solidFill>
                <a:latin typeface="Courier New" pitchFamily="49" charset="0"/>
              </a:rPr>
              <a:t>OrderYear</a:t>
            </a: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,</a:t>
            </a:r>
          </a:p>
          <a:p>
            <a:pPr eaLnBrk="1" hangingPunct="1">
              <a:buNone/>
            </a:pP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		ORDER_ITEM.SKU</a:t>
            </a: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, </a:t>
            </a:r>
            <a:r>
              <a:rPr lang="en-US" sz="1800" b="1" dirty="0" err="1">
                <a:solidFill>
                  <a:srgbClr val="00B0F0"/>
                </a:solidFill>
                <a:latin typeface="Courier New" pitchFamily="49" charset="0"/>
              </a:rPr>
              <a:t>SKU_Description</a:t>
            </a: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, Department</a:t>
            </a:r>
          </a:p>
          <a:p>
            <a:pPr eaLnBrk="1" hangingPunct="1">
              <a:buNone/>
            </a:pP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FROM </a:t>
            </a: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	RETAIL_ORDER </a:t>
            </a: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JOIN ORDER_ITEM</a:t>
            </a:r>
          </a:p>
          <a:p>
            <a:pPr eaLnBrk="1" hangingPunct="1">
              <a:buNone/>
            </a:pP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	ON 	</a:t>
            </a:r>
            <a:r>
              <a:rPr lang="en-US" sz="1800" b="1" dirty="0" err="1" smtClean="0">
                <a:solidFill>
                  <a:srgbClr val="00B0F0"/>
                </a:solidFill>
                <a:latin typeface="Courier New" pitchFamily="49" charset="0"/>
              </a:rPr>
              <a:t>RETAIL_ORDER.OrderNumber</a:t>
            </a: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=</a:t>
            </a:r>
            <a:r>
              <a:rPr lang="en-US" sz="1800" b="1" dirty="0" err="1" smtClean="0">
                <a:solidFill>
                  <a:srgbClr val="00B0F0"/>
                </a:solidFill>
                <a:latin typeface="Courier New" pitchFamily="49" charset="0"/>
              </a:rPr>
              <a:t>ORDER_ITEM.OrderNumber</a:t>
            </a:r>
            <a:endParaRPr lang="en-US" sz="1800" b="1" dirty="0">
              <a:solidFill>
                <a:srgbClr val="00B0F0"/>
              </a:solidFill>
              <a:latin typeface="Courier New" pitchFamily="49" charset="0"/>
            </a:endParaRPr>
          </a:p>
          <a:p>
            <a:pPr eaLnBrk="1" hangingPunct="1">
              <a:buNone/>
            </a:pP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		JOIN 	SKU_DATA</a:t>
            </a:r>
            <a:endParaRPr lang="en-US" sz="1800" b="1" dirty="0">
              <a:solidFill>
                <a:srgbClr val="00B0F0"/>
              </a:solidFill>
              <a:latin typeface="Courier New" pitchFamily="49" charset="0"/>
            </a:endParaRPr>
          </a:p>
          <a:p>
            <a:pPr eaLnBrk="1" hangingPunct="1">
              <a:buNone/>
            </a:pP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		   ON 	ORDER_ITEM.SKU=SKU_DATA.SKU</a:t>
            </a:r>
            <a:endParaRPr lang="en-US" sz="1800" b="1" dirty="0">
              <a:solidFill>
                <a:srgbClr val="00B0F0"/>
              </a:solidFill>
              <a:latin typeface="Courier New" pitchFamily="49" charset="0"/>
            </a:endParaRPr>
          </a:p>
          <a:p>
            <a:pPr eaLnBrk="1" hangingPunct="1">
              <a:buNone/>
            </a:pP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WHERE </a:t>
            </a: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 	</a:t>
            </a:r>
            <a:r>
              <a:rPr lang="en-US" sz="1800" b="1" dirty="0" err="1" smtClean="0">
                <a:solidFill>
                  <a:srgbClr val="00B0F0"/>
                </a:solidFill>
                <a:latin typeface="Courier New" pitchFamily="49" charset="0"/>
              </a:rPr>
              <a:t>OrderYear</a:t>
            </a: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 </a:t>
            </a: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= '2012'</a:t>
            </a:r>
          </a:p>
          <a:p>
            <a:pPr eaLnBrk="1" hangingPunct="1">
              <a:buNone/>
            </a:pP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ORDER BY </a:t>
            </a:r>
            <a:r>
              <a:rPr lang="en-US" sz="1800" b="1" dirty="0" smtClean="0">
                <a:solidFill>
                  <a:srgbClr val="00B0F0"/>
                </a:solidFill>
                <a:latin typeface="Courier New" pitchFamily="49" charset="0"/>
              </a:rPr>
              <a:t>	</a:t>
            </a:r>
            <a:r>
              <a:rPr lang="en-US" sz="1800" b="1" dirty="0" err="1" smtClean="0">
                <a:solidFill>
                  <a:srgbClr val="00B0F0"/>
                </a:solidFill>
                <a:latin typeface="Courier New" pitchFamily="49" charset="0"/>
              </a:rPr>
              <a:t>RETAIL_ORDER.OrderNumber</a:t>
            </a:r>
            <a:r>
              <a:rPr lang="en-US" sz="1800" b="1" dirty="0">
                <a:solidFill>
                  <a:srgbClr val="00B0F0"/>
                </a:solidFill>
                <a:latin typeface="Courier New" pitchFamily="49" charset="0"/>
              </a:rPr>
              <a:t>, ORDER_ITEM.SKU;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58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59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/>
              <a:t>Cú</a:t>
            </a:r>
            <a:r>
              <a:rPr lang="en-US" sz="4000" dirty="0"/>
              <a:t> </a:t>
            </a:r>
            <a:r>
              <a:rPr lang="en-US" sz="4000" dirty="0" err="1"/>
              <a:t>pháp</a:t>
            </a:r>
            <a:r>
              <a:rPr lang="en-US" sz="4000" dirty="0"/>
              <a:t>: JOIN ON</a:t>
            </a:r>
            <a:endParaRPr sz="400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59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1" y="1828800"/>
            <a:ext cx="8191500" cy="148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52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7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793875" y="1524000"/>
            <a:ext cx="5673725" cy="4586288"/>
          </a:xfrm>
          <a:noFill/>
        </p:spPr>
      </p:pic>
      <p:sp>
        <p:nvSpPr>
          <p:cNvPr id="25603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smtClean="0"/>
              <a:t>Cape </a:t>
            </a:r>
            <a:r>
              <a:rPr sz="4000" dirty="0" err="1" smtClean="0"/>
              <a:t>Codd</a:t>
            </a:r>
            <a:r>
              <a:rPr sz="4000" dirty="0" smtClean="0"/>
              <a:t> Retail Sales Structure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6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err="1" smtClean="0"/>
              <a:t>Phép</a:t>
            </a:r>
            <a:r>
              <a:rPr sz="4000" dirty="0" smtClean="0"/>
              <a:t> </a:t>
            </a:r>
            <a:r>
              <a:rPr sz="4000" dirty="0" err="1" smtClean="0"/>
              <a:t>kết</a:t>
            </a:r>
            <a:r>
              <a:rPr sz="4000" dirty="0" smtClean="0"/>
              <a:t> </a:t>
            </a:r>
            <a:r>
              <a:rPr sz="4000" dirty="0" err="1" smtClean="0"/>
              <a:t>ngoài</a:t>
            </a:r>
            <a:r>
              <a:rPr sz="4000" dirty="0" smtClean="0"/>
              <a:t/>
            </a:r>
            <a:br>
              <a:rPr sz="4000" dirty="0" smtClean="0"/>
            </a:br>
            <a:r>
              <a:rPr sz="4000" dirty="0" smtClean="0"/>
              <a:t>OUTER JOINS I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60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" y="1676400"/>
            <a:ext cx="8130540" cy="384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41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/>
              <a:t>Phép</a:t>
            </a:r>
            <a:r>
              <a:rPr lang="en-US" sz="4000" dirty="0"/>
              <a:t> </a:t>
            </a:r>
            <a:r>
              <a:rPr lang="en-US" sz="4000" dirty="0" err="1"/>
              <a:t>kết</a:t>
            </a:r>
            <a:r>
              <a:rPr lang="en-US" sz="4000" dirty="0"/>
              <a:t> </a:t>
            </a:r>
            <a:r>
              <a:rPr lang="en-US" sz="4000" dirty="0" err="1"/>
              <a:t>ngoài</a:t>
            </a:r>
            <a:r>
              <a:rPr lang="en-US" sz="4000" dirty="0"/>
              <a:t>:</a:t>
            </a:r>
            <a:r>
              <a:rPr sz="4000" dirty="0" smtClean="0"/>
              <a:t/>
            </a:r>
            <a:br>
              <a:rPr sz="4000" dirty="0" smtClean="0"/>
            </a:br>
            <a:r>
              <a:rPr sz="4000" dirty="0" smtClean="0"/>
              <a:t>OUTER JOINS II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61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1" y="1600200"/>
            <a:ext cx="8206740" cy="203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95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4000"/>
            <a:ext cx="8192795" cy="2209800"/>
          </a:xfrm>
          <a:prstGeom prst="rect">
            <a:avLst/>
          </a:prstGeom>
        </p:spPr>
      </p:pic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/>
              <a:t>Phép</a:t>
            </a:r>
            <a:r>
              <a:rPr lang="en-US" sz="4000" dirty="0"/>
              <a:t> </a:t>
            </a:r>
            <a:r>
              <a:rPr lang="en-US" sz="4000" dirty="0" err="1"/>
              <a:t>kết</a:t>
            </a:r>
            <a:r>
              <a:rPr lang="en-US" sz="4000" dirty="0"/>
              <a:t> </a:t>
            </a:r>
            <a:r>
              <a:rPr lang="en-US" sz="4000" dirty="0" err="1"/>
              <a:t>ngoài</a:t>
            </a:r>
            <a:r>
              <a:rPr lang="en-US" sz="4000" dirty="0"/>
              <a:t>:</a:t>
            </a:r>
            <a:r>
              <a:rPr sz="4000" dirty="0" smtClean="0"/>
              <a:t/>
            </a:r>
            <a:br>
              <a:rPr sz="4000" dirty="0" smtClean="0"/>
            </a:br>
            <a:r>
              <a:rPr sz="4000" dirty="0" smtClean="0"/>
              <a:t>OUTER JOINS III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62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09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 err="1"/>
              <a:t>Phép</a:t>
            </a:r>
            <a:r>
              <a:rPr lang="en-US" sz="4000" dirty="0"/>
              <a:t> </a:t>
            </a:r>
            <a:r>
              <a:rPr lang="en-US" sz="4000" dirty="0" err="1"/>
              <a:t>kết</a:t>
            </a:r>
            <a:r>
              <a:rPr lang="en-US" sz="4000" dirty="0"/>
              <a:t> </a:t>
            </a:r>
            <a:r>
              <a:rPr lang="en-US" sz="4000" dirty="0" err="1"/>
              <a:t>ngoài</a:t>
            </a:r>
            <a:r>
              <a:rPr lang="en-US" sz="4000" dirty="0"/>
              <a:t>:</a:t>
            </a:r>
            <a:r>
              <a:rPr sz="4000" dirty="0" smtClean="0"/>
              <a:t/>
            </a:r>
            <a:br>
              <a:rPr sz="4000" dirty="0" smtClean="0"/>
            </a:br>
            <a:r>
              <a:rPr sz="4000" dirty="0" smtClean="0"/>
              <a:t>OUTER JOINS IV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63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4000"/>
            <a:ext cx="8196512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0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err="1" smtClean="0"/>
              <a:t>Khai</a:t>
            </a:r>
            <a:r>
              <a:rPr sz="4000" dirty="0" smtClean="0"/>
              <a:t> </a:t>
            </a:r>
            <a:r>
              <a:rPr sz="4000" dirty="0" err="1" smtClean="0"/>
              <a:t>thác</a:t>
            </a:r>
            <a:r>
              <a:rPr sz="4000" dirty="0" smtClean="0"/>
              <a:t> </a:t>
            </a:r>
            <a:r>
              <a:rPr sz="4000" dirty="0" err="1" smtClean="0"/>
              <a:t>dữ</a:t>
            </a:r>
            <a:r>
              <a:rPr sz="4000" dirty="0" smtClean="0"/>
              <a:t> </a:t>
            </a:r>
            <a:r>
              <a:rPr sz="4000" dirty="0" err="1" smtClean="0"/>
              <a:t>liệu</a:t>
            </a:r>
            <a:r>
              <a:rPr sz="4000" dirty="0" smtClean="0"/>
              <a:t> </a:t>
            </a:r>
            <a:br>
              <a:rPr sz="4000" dirty="0" smtClean="0"/>
            </a:br>
            <a:r>
              <a:rPr sz="4000" dirty="0" smtClean="0"/>
              <a:t>Cape </a:t>
            </a:r>
            <a:r>
              <a:rPr sz="4000" dirty="0" err="1" smtClean="0"/>
              <a:t>Codd</a:t>
            </a:r>
            <a:r>
              <a:rPr sz="4000" dirty="0" smtClean="0"/>
              <a:t> 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400" dirty="0" err="1" smtClean="0"/>
              <a:t>Phòng</a:t>
            </a:r>
            <a:r>
              <a:rPr lang="en-US" sz="2400" dirty="0" smtClean="0"/>
              <a:t> marketing </a:t>
            </a:r>
            <a:r>
              <a:rPr lang="en-US" sz="2400" dirty="0" err="1" smtClean="0"/>
              <a:t>phân</a:t>
            </a:r>
            <a:r>
              <a:rPr lang="en-US" sz="2400" dirty="0" smtClean="0"/>
              <a:t> </a:t>
            </a:r>
            <a:r>
              <a:rPr lang="en-US" sz="2400" dirty="0" err="1" smtClean="0"/>
              <a:t>tích</a:t>
            </a:r>
            <a:r>
              <a:rPr lang="en-US" sz="2400" dirty="0" smtClean="0"/>
              <a:t> </a:t>
            </a:r>
            <a:r>
              <a:rPr lang="en-US" sz="2400" dirty="0" err="1" smtClean="0"/>
              <a:t>dữ</a:t>
            </a:r>
            <a:r>
              <a:rPr lang="en-US" sz="2400" dirty="0" smtClean="0"/>
              <a:t> </a:t>
            </a:r>
            <a:r>
              <a:rPr lang="en-US" sz="2400" dirty="0" err="1" smtClean="0"/>
              <a:t>liệu</a:t>
            </a:r>
            <a:r>
              <a:rPr lang="en-US" sz="2400" dirty="0" smtClean="0"/>
              <a:t> </a:t>
            </a:r>
            <a:r>
              <a:rPr lang="en-US" sz="2400" dirty="0" err="1" smtClean="0"/>
              <a:t>về</a:t>
            </a:r>
            <a:r>
              <a:rPr lang="en-US" sz="2400" dirty="0" smtClean="0"/>
              <a:t> </a:t>
            </a:r>
            <a:r>
              <a:rPr lang="en-US" sz="2400" dirty="0" err="1" smtClean="0"/>
              <a:t>doanh</a:t>
            </a:r>
            <a:r>
              <a:rPr lang="en-US" sz="2400" dirty="0" smtClean="0"/>
              <a:t> </a:t>
            </a:r>
            <a:r>
              <a:rPr lang="en-US" sz="2400" dirty="0" err="1" smtClean="0"/>
              <a:t>số</a:t>
            </a:r>
            <a:r>
              <a:rPr lang="en-US" sz="2400" dirty="0" smtClean="0"/>
              <a:t> </a:t>
            </a:r>
            <a:r>
              <a:rPr lang="en-US" sz="2400" dirty="0" err="1" smtClean="0"/>
              <a:t>tại</a:t>
            </a:r>
            <a:r>
              <a:rPr lang="en-US" sz="2400" dirty="0" smtClean="0"/>
              <a:t> </a:t>
            </a:r>
            <a:r>
              <a:rPr lang="en-US" sz="2400" dirty="0" err="1" smtClean="0"/>
              <a:t>cửa</a:t>
            </a:r>
            <a:r>
              <a:rPr lang="en-US" sz="2400" dirty="0" smtClean="0"/>
              <a:t> </a:t>
            </a:r>
            <a:r>
              <a:rPr lang="en-US" sz="2400" dirty="0" err="1" smtClean="0"/>
              <a:t>hàng</a:t>
            </a:r>
            <a:endParaRPr lang="en-US" sz="2400" dirty="0" smtClean="0"/>
          </a:p>
          <a:p>
            <a:pPr eaLnBrk="1" hangingPunct="1">
              <a:lnSpc>
                <a:spcPct val="80000"/>
              </a:lnSpc>
            </a:pPr>
            <a:r>
              <a:rPr lang="en-US" sz="2400" dirty="0" err="1" smtClean="0"/>
              <a:t>Phòng</a:t>
            </a:r>
            <a:r>
              <a:rPr lang="en-US" sz="2400" dirty="0" smtClean="0"/>
              <a:t> marketing </a:t>
            </a:r>
            <a:r>
              <a:rPr lang="en-US" sz="2400" dirty="0" err="1" smtClean="0"/>
              <a:t>lấy</a:t>
            </a:r>
            <a:r>
              <a:rPr lang="en-US" sz="2400" dirty="0" smtClean="0"/>
              <a:t> </a:t>
            </a:r>
            <a:r>
              <a:rPr lang="en-US" sz="2400" dirty="0" err="1" smtClean="0"/>
              <a:t>dữ</a:t>
            </a:r>
            <a:r>
              <a:rPr lang="en-US" sz="2400" dirty="0" smtClean="0"/>
              <a:t> </a:t>
            </a:r>
            <a:r>
              <a:rPr lang="en-US" sz="2400" dirty="0" err="1" smtClean="0"/>
              <a:t>liệu</a:t>
            </a:r>
            <a:r>
              <a:rPr lang="en-US" sz="2400" dirty="0" smtClean="0"/>
              <a:t> </a:t>
            </a:r>
            <a:r>
              <a:rPr lang="en-US" sz="2400" dirty="0" err="1" smtClean="0"/>
              <a:t>bán</a:t>
            </a:r>
            <a:r>
              <a:rPr lang="en-US" sz="2400" dirty="0" smtClean="0"/>
              <a:t> </a:t>
            </a:r>
            <a:r>
              <a:rPr lang="en-US" sz="2400" dirty="0" err="1" smtClean="0"/>
              <a:t>lẻ</a:t>
            </a:r>
            <a:r>
              <a:rPr lang="en-US" sz="2400" dirty="0" smtClean="0"/>
              <a:t>,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cần</a:t>
            </a:r>
            <a:r>
              <a:rPr lang="en-US" sz="2400" dirty="0" smtClean="0"/>
              <a:t> </a:t>
            </a:r>
            <a:r>
              <a:rPr lang="en-US" sz="2400" dirty="0" err="1" smtClean="0"/>
              <a:t>toàn</a:t>
            </a:r>
            <a:r>
              <a:rPr lang="en-US" sz="2400" dirty="0" smtClean="0"/>
              <a:t> </a:t>
            </a:r>
            <a:r>
              <a:rPr lang="en-US" sz="2400" dirty="0" err="1" smtClean="0"/>
              <a:t>bộ</a:t>
            </a:r>
            <a:r>
              <a:rPr lang="en-US" sz="2400" dirty="0" smtClean="0"/>
              <a:t> CSDL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 err="1" smtClean="0"/>
              <a:t>Phòng</a:t>
            </a:r>
            <a:r>
              <a:rPr lang="en-US" sz="2400" dirty="0" smtClean="0"/>
              <a:t> </a:t>
            </a:r>
            <a:r>
              <a:rPr lang="en-US" sz="2400" dirty="0" err="1" smtClean="0"/>
              <a:t>kỹ</a:t>
            </a:r>
            <a:r>
              <a:rPr lang="en-US" sz="2400" dirty="0" smtClean="0"/>
              <a:t> </a:t>
            </a:r>
            <a:r>
              <a:rPr lang="en-US" sz="2400" dirty="0" err="1" smtClean="0"/>
              <a:t>thuật</a:t>
            </a:r>
            <a:r>
              <a:rPr lang="en-US" sz="2400" dirty="0" smtClean="0"/>
              <a:t> (IS department) </a:t>
            </a:r>
            <a:r>
              <a:rPr lang="en-US" sz="2400" dirty="0" err="1" smtClean="0"/>
              <a:t>lấy</a:t>
            </a:r>
            <a:r>
              <a:rPr lang="en-US" sz="2400" dirty="0" smtClean="0"/>
              <a:t> </a:t>
            </a:r>
            <a:r>
              <a:rPr lang="en-US" sz="2400" dirty="0" err="1" smtClean="0"/>
              <a:t>dữ</a:t>
            </a:r>
            <a:r>
              <a:rPr lang="en-US" sz="2400" dirty="0" smtClean="0"/>
              <a:t> </a:t>
            </a:r>
            <a:r>
              <a:rPr lang="en-US" sz="2400" dirty="0" err="1" smtClean="0"/>
              <a:t>liệu</a:t>
            </a:r>
            <a:r>
              <a:rPr lang="en-US" sz="2400" dirty="0" smtClean="0"/>
              <a:t> </a:t>
            </a:r>
            <a:r>
              <a:rPr lang="en-US" sz="2400" dirty="0" err="1" smtClean="0"/>
              <a:t>từ</a:t>
            </a:r>
            <a:r>
              <a:rPr lang="en-US" sz="2400" dirty="0" smtClean="0"/>
              <a:t> CSDL </a:t>
            </a:r>
            <a:r>
              <a:rPr lang="en-US" sz="2400" dirty="0" err="1" smtClean="0"/>
              <a:t>đang</a:t>
            </a:r>
            <a:r>
              <a:rPr lang="en-US" sz="2400" dirty="0" smtClean="0"/>
              <a:t> </a:t>
            </a:r>
            <a:r>
              <a:rPr lang="en-US" sz="2400" dirty="0" err="1" smtClean="0"/>
              <a:t>vận</a:t>
            </a:r>
            <a:r>
              <a:rPr lang="en-US" sz="2400" dirty="0" smtClean="0"/>
              <a:t> </a:t>
            </a:r>
            <a:r>
              <a:rPr lang="en-US" sz="2400" dirty="0" err="1" smtClean="0"/>
              <a:t>hành</a:t>
            </a:r>
            <a:r>
              <a:rPr lang="en-US" sz="2400" dirty="0" smtClean="0"/>
              <a:t> (</a:t>
            </a:r>
            <a:r>
              <a:rPr lang="en-US" sz="2400" b="1" dirty="0">
                <a:solidFill>
                  <a:srgbClr val="00B0F0"/>
                </a:solidFill>
              </a:rPr>
              <a:t>operational database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smtClean="0"/>
              <a:t>)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nhu</a:t>
            </a:r>
            <a:r>
              <a:rPr lang="en-US" sz="2400" dirty="0" smtClean="0"/>
              <a:t> </a:t>
            </a:r>
            <a:r>
              <a:rPr lang="en-US" sz="2400" dirty="0" err="1" smtClean="0"/>
              <a:t>cầu</a:t>
            </a:r>
            <a:r>
              <a:rPr lang="en-US" sz="2400" dirty="0" smtClean="0"/>
              <a:t> </a:t>
            </a:r>
            <a:r>
              <a:rPr lang="en-US" sz="2400" dirty="0" err="1" smtClean="0"/>
              <a:t>phòng</a:t>
            </a:r>
            <a:r>
              <a:rPr lang="en-US" sz="2400" dirty="0" smtClean="0"/>
              <a:t> ban marketing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 smtClean="0"/>
              <a:t>3 </a:t>
            </a:r>
            <a:r>
              <a:rPr lang="en-US" sz="2400" dirty="0" err="1" smtClean="0"/>
              <a:t>bảng</a:t>
            </a:r>
            <a:r>
              <a:rPr lang="en-US" sz="2400" dirty="0" smtClean="0"/>
              <a:t> </a:t>
            </a:r>
            <a:r>
              <a:rPr lang="en-US" sz="2400" dirty="0" err="1" smtClean="0"/>
              <a:t>dữ</a:t>
            </a:r>
            <a:r>
              <a:rPr lang="en-US" sz="2400" dirty="0" smtClean="0"/>
              <a:t> </a:t>
            </a:r>
            <a:r>
              <a:rPr lang="en-US" sz="2400" dirty="0" err="1" smtClean="0"/>
              <a:t>liệu</a:t>
            </a:r>
            <a:r>
              <a:rPr lang="en-US" sz="2400" dirty="0" smtClean="0"/>
              <a:t>:  </a:t>
            </a:r>
            <a:r>
              <a:rPr lang="en-US" sz="2400" b="1" dirty="0" smtClean="0">
                <a:solidFill>
                  <a:srgbClr val="00B0F0"/>
                </a:solidFill>
              </a:rPr>
              <a:t>RETAIL_ORDER</a:t>
            </a:r>
            <a:r>
              <a:rPr lang="en-US" sz="2400" dirty="0" smtClean="0"/>
              <a:t>, </a:t>
            </a:r>
            <a:r>
              <a:rPr lang="en-US" sz="2400" b="1" dirty="0" smtClean="0">
                <a:solidFill>
                  <a:srgbClr val="00B0F0"/>
                </a:solidFill>
              </a:rPr>
              <a:t>ORDER_ITEM</a:t>
            </a:r>
            <a:r>
              <a:rPr lang="en-US" sz="2400" dirty="0" smtClean="0"/>
              <a:t>, and </a:t>
            </a:r>
            <a:r>
              <a:rPr lang="en-US" sz="2400" b="1" dirty="0" smtClean="0">
                <a:solidFill>
                  <a:srgbClr val="00B0F0"/>
                </a:solidFill>
              </a:rPr>
              <a:t>SKU_DATA</a:t>
            </a:r>
            <a:r>
              <a:rPr lang="en-US" sz="2400" dirty="0" smtClean="0"/>
              <a:t> (SKU = Stock Keeping Unit).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7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6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3048000" cy="5364162"/>
          </a:xfrm>
        </p:spPr>
        <p:txBody>
          <a:bodyPr/>
          <a:lstStyle/>
          <a:p>
            <a:pPr eaLnBrk="1" hangingPunct="1"/>
            <a:r>
              <a:rPr dirty="0" smtClean="0"/>
              <a:t>Extracted Retail Sales Data Format</a:t>
            </a:r>
          </a:p>
        </p:txBody>
      </p:sp>
      <p:pic>
        <p:nvPicPr>
          <p:cNvPr id="27653" name="Picture 7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3505200" y="228600"/>
            <a:ext cx="5311775" cy="5486400"/>
          </a:xfrm>
          <a:noFill/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8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289" y="1549978"/>
            <a:ext cx="6311111" cy="4622222"/>
          </a:xfrm>
          <a:prstGeom prst="rect">
            <a:avLst/>
          </a:prstGeom>
        </p:spPr>
      </p:pic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sz="4000" dirty="0" smtClean="0"/>
              <a:t>Retail Sales Extract Tables</a:t>
            </a:r>
            <a:br>
              <a:rPr sz="4000" dirty="0" smtClean="0"/>
            </a:br>
            <a:r>
              <a:rPr sz="4000" dirty="0" smtClean="0"/>
              <a:t>[in Microsoft Access 2010]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KROENKE AND AUER - DATABASE PROCESSING, 13th Edition  © 2014 Pearson Education,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2-</a:t>
            </a:r>
            <a:fld id="{224A35FB-94B4-4250-B2A1-1FF1DC438C7F}" type="slidenum">
              <a:rPr lang="en-US" smtClean="0"/>
              <a:pPr>
                <a:defRPr/>
              </a:pPr>
              <a:t>9</a:t>
            </a:fld>
            <a:endParaRPr lang="en-US" smtClean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1365</TotalTime>
  <Words>1642</Words>
  <Application>Microsoft Office PowerPoint</Application>
  <PresentationFormat>On-screen Show (4:3)</PresentationFormat>
  <Paragraphs>375</Paragraphs>
  <Slides>63</Slides>
  <Notes>63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7" baseType="lpstr">
      <vt:lpstr>Arial</vt:lpstr>
      <vt:lpstr>Calibri</vt:lpstr>
      <vt:lpstr>Courier New</vt:lpstr>
      <vt:lpstr>Default Design</vt:lpstr>
      <vt:lpstr> David M. Kroenke and David J. Auer Database Processing: Fundamentals, Design, and Implementation </vt:lpstr>
      <vt:lpstr>Nội dung chương</vt:lpstr>
      <vt:lpstr>Structured Query Language</vt:lpstr>
      <vt:lpstr>SQL DDL, DML, and SQL/PSM</vt:lpstr>
      <vt:lpstr>Cape Codd Outdoor Sports (Công ty Cape Codd Outdoor Sports)</vt:lpstr>
      <vt:lpstr>Cape Codd Retail Sales Structure</vt:lpstr>
      <vt:lpstr>Khai thác dữ liệu  Cape Codd </vt:lpstr>
      <vt:lpstr>Extracted Retail Sales Data Format</vt:lpstr>
      <vt:lpstr>Retail Sales Extract Tables [in Microsoft Access 2010]</vt:lpstr>
      <vt:lpstr>Truy vấn cơ bản</vt:lpstr>
      <vt:lpstr>Truy vấn cơ bản</vt:lpstr>
      <vt:lpstr>Truy vấn cơ bản</vt:lpstr>
      <vt:lpstr>Từ khóa DISTINCT</vt:lpstr>
      <vt:lpstr>Dấu (*) đại diện cho tất cả các cột</vt:lpstr>
      <vt:lpstr>Mệnh đề WHERE</vt:lpstr>
      <vt:lpstr>Mệnh đề WHERE</vt:lpstr>
      <vt:lpstr>Microsoft Access I</vt:lpstr>
      <vt:lpstr>Microsoft Access II </vt:lpstr>
      <vt:lpstr>Microsoft Access III </vt:lpstr>
      <vt:lpstr>Microsoft Access IV </vt:lpstr>
      <vt:lpstr>Microsoft Access V </vt:lpstr>
      <vt:lpstr>Microsoft Access—Kết quả</vt:lpstr>
      <vt:lpstr>Microsoft Access Saving the Query</vt:lpstr>
      <vt:lpstr>Microsoft Access The Named and Saved Query</vt:lpstr>
      <vt:lpstr>Microsoft SQL Server 2012 The Microsoft SQL Server Management Studio I</vt:lpstr>
      <vt:lpstr>Microsoft SQL Server 2012 The Microsoft SQL Server Management Studio II</vt:lpstr>
      <vt:lpstr>Oracle Database 11g Release 2 SQL Developer I</vt:lpstr>
      <vt:lpstr>Oracle Database 11g Release 2 SQL Developer II</vt:lpstr>
      <vt:lpstr>MySQL 5.6 MySQL Workbench I</vt:lpstr>
      <vt:lpstr>Using MySQL 5.6 MySQL Workbench II</vt:lpstr>
      <vt:lpstr>Mệnh đề ORDER BY </vt:lpstr>
      <vt:lpstr>Mệnh đề ORDER BY :  [ASC | DESC]</vt:lpstr>
      <vt:lpstr>Mệnh đề WHERE—AND</vt:lpstr>
      <vt:lpstr>Mệnh đề WHERE—OR</vt:lpstr>
      <vt:lpstr>Mệnh đề WHERE—IN</vt:lpstr>
      <vt:lpstr>Mệnh đề WHERE—NOT IN</vt:lpstr>
      <vt:lpstr>Mệnh đề WHERE BETWEEN… AND</vt:lpstr>
      <vt:lpstr>Mệnh đề WHERE—Các phép toán</vt:lpstr>
      <vt:lpstr>Mệnh đề WHERE—LIKE</vt:lpstr>
      <vt:lpstr>Mệnh đề WHERE—LIKE</vt:lpstr>
      <vt:lpstr>Mệnh đề WHERE—LIKE</vt:lpstr>
      <vt:lpstr>Mệnh đề WHERE— Toán tử LIKE</vt:lpstr>
      <vt:lpstr>Hàm kết hợp I </vt:lpstr>
      <vt:lpstr>Hàm kết hợp II</vt:lpstr>
      <vt:lpstr>Hàm kết hợp III</vt:lpstr>
      <vt:lpstr>Hàm kết hợp IV</vt:lpstr>
      <vt:lpstr>Hàm kết hợp V</vt:lpstr>
      <vt:lpstr>Phép toán trong mệnh đề SELECT</vt:lpstr>
      <vt:lpstr>Hàm String</vt:lpstr>
      <vt:lpstr>Mệnh đề GROUP BY I</vt:lpstr>
      <vt:lpstr>Mệnh đề GROUP BY II</vt:lpstr>
      <vt:lpstr>Mệnh đề GROUP BY III</vt:lpstr>
      <vt:lpstr>Truy vấn lồng Subqueries I</vt:lpstr>
      <vt:lpstr>Truy vấn lồng Subqueries I</vt:lpstr>
      <vt:lpstr>Truy vấn trên nhiều bảng: Joins I</vt:lpstr>
      <vt:lpstr>Truy vấn trên nhiều bảng : Joins II</vt:lpstr>
      <vt:lpstr>Truy vấn trên nhiều bảng : Joins III</vt:lpstr>
      <vt:lpstr>Cú pháp: JOIN ON</vt:lpstr>
      <vt:lpstr>Cú pháp: JOIN ON</vt:lpstr>
      <vt:lpstr>Phép kết ngoài OUTER JOINS I</vt:lpstr>
      <vt:lpstr>Phép kết ngoài: OUTER JOINS II</vt:lpstr>
      <vt:lpstr>Phép kết ngoài: OUTER JOINS III</vt:lpstr>
      <vt:lpstr>Phép kết ngoài: OUTER JOINS IV</vt:lpstr>
    </vt:vector>
  </TitlesOfParts>
  <Company>Western Washington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DBP-e13-PP-Chapter-02</dc:title>
  <dc:creator>David J. Auer</dc:creator>
  <cp:lastModifiedBy>SonDinh</cp:lastModifiedBy>
  <cp:revision>228</cp:revision>
  <dcterms:created xsi:type="dcterms:W3CDTF">2005-01-24T23:48:45Z</dcterms:created>
  <dcterms:modified xsi:type="dcterms:W3CDTF">2021-09-05T08:08:34Z</dcterms:modified>
</cp:coreProperties>
</file>